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86633c32d6904a8a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3" r:id="rId2"/>
    <p:sldId id="726" r:id="rId3"/>
    <p:sldId id="584" r:id="rId4"/>
    <p:sldId id="816" r:id="rId5"/>
    <p:sldId id="738" r:id="rId6"/>
    <p:sldId id="2146849049" r:id="rId7"/>
    <p:sldId id="2146849037" r:id="rId8"/>
    <p:sldId id="2146849038" r:id="rId9"/>
    <p:sldId id="2146849039" r:id="rId10"/>
    <p:sldId id="2146849040" r:id="rId11"/>
    <p:sldId id="2146849059" r:id="rId12"/>
    <p:sldId id="2146849054" r:id="rId13"/>
    <p:sldId id="824" r:id="rId14"/>
    <p:sldId id="731" r:id="rId15"/>
    <p:sldId id="831" r:id="rId16"/>
    <p:sldId id="783" r:id="rId17"/>
    <p:sldId id="2146849050" r:id="rId18"/>
    <p:sldId id="818" r:id="rId19"/>
    <p:sldId id="819" r:id="rId20"/>
    <p:sldId id="820" r:id="rId21"/>
    <p:sldId id="2146849034" r:id="rId22"/>
    <p:sldId id="2146849057" r:id="rId23"/>
    <p:sldId id="2146849051" r:id="rId24"/>
    <p:sldId id="2146849035" r:id="rId25"/>
    <p:sldId id="801" r:id="rId26"/>
    <p:sldId id="2146849058" r:id="rId27"/>
    <p:sldId id="698" r:id="rId28"/>
    <p:sldId id="2146849048" r:id="rId29"/>
    <p:sldId id="461" r:id="rId30"/>
    <p:sldId id="2146849055" r:id="rId31"/>
    <p:sldId id="464" r:id="rId32"/>
    <p:sldId id="2146849052" r:id="rId33"/>
    <p:sldId id="829" r:id="rId34"/>
  </p:sldIdLst>
  <p:sldSz cx="12192000" cy="6858000"/>
  <p:notesSz cx="9940925" cy="6808788"/>
  <p:embeddedFontLst>
    <p:embeddedFont>
      <p:font typeface="Open Sans" panose="020B0606030504020204" pitchFamily="34" charset="0"/>
      <p:regular r:id="rId37"/>
      <p:bold r:id="rId37"/>
      <p:italic r:id="rId37"/>
      <p:boldItalic r:id="rId37"/>
    </p:embeddedFont>
  </p:embeddedFontLst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80F5F07E-D84F-4926-B4D5-5D5BA3773FB3}">
          <p14:sldIdLst>
            <p14:sldId id="273"/>
            <p14:sldId id="726"/>
            <p14:sldId id="584"/>
          </p14:sldIdLst>
        </p14:section>
        <p14:section name="Application" id="{13062301-4C21-42AB-8F4F-A706F2C9EF01}">
          <p14:sldIdLst>
            <p14:sldId id="816"/>
            <p14:sldId id="738"/>
            <p14:sldId id="2146849049"/>
            <p14:sldId id="2146849037"/>
            <p14:sldId id="2146849038"/>
            <p14:sldId id="2146849039"/>
            <p14:sldId id="2146849040"/>
            <p14:sldId id="2146849059"/>
            <p14:sldId id="2146849054"/>
            <p14:sldId id="824"/>
          </p14:sldIdLst>
        </p14:section>
        <p14:section name="Product" id="{872B9495-5E32-48E9-8DDC-1754ED84D038}">
          <p14:sldIdLst>
            <p14:sldId id="731"/>
            <p14:sldId id="831"/>
            <p14:sldId id="783"/>
            <p14:sldId id="2146849050"/>
            <p14:sldId id="818"/>
            <p14:sldId id="819"/>
            <p14:sldId id="820"/>
            <p14:sldId id="2146849034"/>
            <p14:sldId id="2146849057"/>
            <p14:sldId id="2146849051"/>
            <p14:sldId id="2146849035"/>
            <p14:sldId id="801"/>
            <p14:sldId id="2146849058"/>
          </p14:sldIdLst>
        </p14:section>
        <p14:section name="End" id="{79E54B1F-58E5-4933-8A3F-DD84B8F02C93}">
          <p14:sldIdLst>
            <p14:sldId id="698"/>
          </p14:sldIdLst>
        </p14:section>
        <p14:section name="INFO" id="{5EFF2116-DA79-4EDA-B8DF-FD94CBAB63EC}">
          <p14:sldIdLst>
            <p14:sldId id="2146849048"/>
            <p14:sldId id="461"/>
            <p14:sldId id="2146849055"/>
            <p14:sldId id="464"/>
            <p14:sldId id="2146849052"/>
          </p14:sldIdLst>
        </p14:section>
        <p14:section name="Untitled Section" id="{9C97674D-E180-4EBD-A51B-A0CF07FE4DDF}">
          <p14:sldIdLst>
            <p14:sldId id="8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C7"/>
    <a:srgbClr val="CAD0D6"/>
    <a:srgbClr val="F4F9FD"/>
    <a:srgbClr val="F1F8FE"/>
    <a:srgbClr val="F8FCFF"/>
    <a:srgbClr val="7D7E7B"/>
    <a:srgbClr val="11140C"/>
    <a:srgbClr val="18230F"/>
    <a:srgbClr val="152110"/>
    <a:srgbClr val="13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83" autoAdjust="0"/>
  </p:normalViewPr>
  <p:slideViewPr>
    <p:cSldViewPr showGuides="1">
      <p:cViewPr varScale="1">
        <p:scale>
          <a:sx n="122" d="100"/>
          <a:sy n="122" d="100"/>
        </p:scale>
        <p:origin x="9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1548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NUL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0906C7C6-E7E2-4025-9A83-4CA466054B6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478844" y="558582"/>
            <a:ext cx="6193419" cy="34141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CA671D0-8069-4B2E-8AC6-ECF1F889797B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672262" y="558582"/>
            <a:ext cx="2808287" cy="3414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ACA0CCB3-15BC-4C05-A575-2DCFEA29077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B124BF7B-6A77-4DBF-BE26-28FCB70E2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478263" y="6467265"/>
            <a:ext cx="6208718" cy="341418"/>
          </a:xfrm>
          <a:prstGeom prst="rect">
            <a:avLst/>
          </a:prstGeom>
        </p:spPr>
        <p:txBody>
          <a:bodyPr vert="horz" lIns="0" tIns="0" rIns="0" bIns="1800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22D54ED9-8314-4417-B93B-788EB5A479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686980" y="6467370"/>
            <a:ext cx="2792987" cy="341418"/>
          </a:xfrm>
          <a:prstGeom prst="rect">
            <a:avLst/>
          </a:prstGeom>
        </p:spPr>
        <p:txBody>
          <a:bodyPr vert="horz" lIns="0" tIns="0" rIns="0" bIns="180000" rtlCol="0" anchor="b"/>
          <a:lstStyle>
            <a:lvl1pPr algn="r">
              <a:defRPr sz="1200"/>
            </a:lvl1pPr>
          </a:lstStyle>
          <a:p>
            <a:fld id="{ECA1526B-7E83-42A4-A26A-60EA22746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232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5972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78844" y="558582"/>
            <a:ext cx="6193419" cy="34141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672262" y="558582"/>
            <a:ext cx="2808287" cy="3414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CA0CCB3-15BC-4C05-A575-2DCFEA290779}" type="datetimeFigureOut">
              <a:rPr lang="en-US" noProof="0" smtClean="0"/>
              <a:pPr/>
              <a:t>7/31/2023</a:t>
            </a:fld>
            <a:endParaRPr lang="en-US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79425" y="900113"/>
            <a:ext cx="6208713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687562" y="900000"/>
            <a:ext cx="2792987" cy="5567160"/>
          </a:xfrm>
          <a:prstGeom prst="rect">
            <a:avLst/>
          </a:prstGeom>
        </p:spPr>
        <p:txBody>
          <a:bodyPr vert="horz" lIns="180000" tIns="0" rIns="0" bIns="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Ebne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478263" y="6467265"/>
            <a:ext cx="6208718" cy="341418"/>
          </a:xfrm>
          <a:prstGeom prst="rect">
            <a:avLst/>
          </a:prstGeom>
        </p:spPr>
        <p:txBody>
          <a:bodyPr vert="horz" lIns="0" tIns="0" rIns="0" bIns="180000" rtlCol="0" anchor="b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686980" y="6467370"/>
            <a:ext cx="2792987" cy="341418"/>
          </a:xfrm>
          <a:prstGeom prst="rect">
            <a:avLst/>
          </a:prstGeom>
        </p:spPr>
        <p:txBody>
          <a:bodyPr vert="horz" lIns="0" tIns="0" rIns="0" bIns="180000" rtlCol="0" anchor="b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ECA1526B-7E83-42A4-A26A-60EA22746209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4FBF1DC-63D3-437D-BAD2-B427041D684A}"/>
              </a:ext>
            </a:extLst>
          </p:cNvPr>
          <p:cNvGrpSpPr/>
          <p:nvPr/>
        </p:nvGrpSpPr>
        <p:grpSpPr bwMode="gray">
          <a:xfrm>
            <a:off x="479425" y="4848225"/>
            <a:ext cx="6207555" cy="1181100"/>
            <a:chOff x="479425" y="4829175"/>
            <a:chExt cx="6207555" cy="118110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2C2A10B-DC34-4455-A91B-FFC3F514E07B}"/>
                </a:ext>
              </a:extLst>
            </p:cNvPr>
            <p:cNvCxnSpPr/>
            <p:nvPr/>
          </p:nvCxnSpPr>
          <p:spPr bwMode="gray">
            <a:xfrm>
              <a:off x="479425" y="4829175"/>
              <a:ext cx="620755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C7CBCB84-35BA-456B-9F76-B2466D0030A9}"/>
                </a:ext>
              </a:extLst>
            </p:cNvPr>
            <p:cNvCxnSpPr/>
            <p:nvPr/>
          </p:nvCxnSpPr>
          <p:spPr bwMode="gray">
            <a:xfrm>
              <a:off x="479425" y="5222875"/>
              <a:ext cx="620755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70EF54C7-E52F-4E5D-A36A-B4A52F282FCE}"/>
                </a:ext>
              </a:extLst>
            </p:cNvPr>
            <p:cNvCxnSpPr/>
            <p:nvPr/>
          </p:nvCxnSpPr>
          <p:spPr bwMode="gray">
            <a:xfrm>
              <a:off x="479425" y="5616575"/>
              <a:ext cx="620755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C43E8B52-64B0-4F74-9088-B60331271535}"/>
                </a:ext>
              </a:extLst>
            </p:cNvPr>
            <p:cNvCxnSpPr/>
            <p:nvPr/>
          </p:nvCxnSpPr>
          <p:spPr bwMode="gray">
            <a:xfrm>
              <a:off x="479425" y="6010275"/>
              <a:ext cx="620755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1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377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377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377" rtl="0" eaLnBrk="1" latinLnBrk="0" hangingPunct="1">
      <a:spcBef>
        <a:spcPts val="300"/>
      </a:spcBef>
      <a:spcAft>
        <a:spcPts val="300"/>
      </a:spcAft>
      <a:buClr>
        <a:schemeClr val="bg2"/>
      </a:buClr>
      <a:buFont typeface="Open Sans" panose="020B0606030504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377" rtl="0" eaLnBrk="1" latinLnBrk="0" hangingPunct="1">
      <a:spcBef>
        <a:spcPts val="0"/>
      </a:spcBef>
      <a:spcAft>
        <a:spcPts val="300"/>
      </a:spcAft>
      <a:buClr>
        <a:schemeClr val="bg2"/>
      </a:buClr>
      <a:buFont typeface="Open Sans" panose="020B0606030504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377" rtl="0" eaLnBrk="1" latinLnBrk="0" hangingPunct="1">
      <a:spcBef>
        <a:spcPts val="0"/>
      </a:spcBef>
      <a:spcAft>
        <a:spcPts val="300"/>
      </a:spcAft>
      <a:buClr>
        <a:schemeClr val="bg2"/>
      </a:buClr>
      <a:buFont typeface="Open Sans" panose="020B0606030504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4000" indent="-144000" algn="l" defTabSz="914377" rtl="0" eaLnBrk="1" latinLnBrk="0" hangingPunct="1">
      <a:spcBef>
        <a:spcPts val="300"/>
      </a:spcBef>
      <a:spcAft>
        <a:spcPts val="300"/>
      </a:spcAft>
      <a:buClr>
        <a:schemeClr val="bg2"/>
      </a:buClr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8000" indent="-144000" algn="l" defTabSz="914377" rtl="0" eaLnBrk="1" latinLnBrk="0" hangingPunct="1">
      <a:spcBef>
        <a:spcPts val="0"/>
      </a:spcBef>
      <a:spcAft>
        <a:spcPts val="300"/>
      </a:spcAft>
      <a:buClr>
        <a:schemeClr val="bg2"/>
      </a:buClr>
      <a:buFont typeface="+mj-lt"/>
      <a:buAutoNum type="alphaLcPeriod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0" indent="0" algn="l" defTabSz="914377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1200" b="1" kern="1200">
        <a:solidFill>
          <a:schemeClr val="bg2"/>
        </a:solidFill>
        <a:latin typeface="+mn-lt"/>
        <a:ea typeface="+mn-ea"/>
        <a:cs typeface="+mn-cs"/>
      </a:defRPr>
    </a:lvl8pPr>
    <a:lvl9pPr marL="0" indent="0" algn="l" defTabSz="914377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800" kern="1200">
        <a:solidFill>
          <a:schemeClr val="accent2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4203" userDrawn="1">
          <p15:clr>
            <a:srgbClr val="F26B43"/>
          </p15:clr>
        </p15:guide>
        <p15:guide id="2" orient="horz" pos="2772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597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gray">
          <a:xfrm>
            <a:off x="479425" y="900113"/>
            <a:ext cx="6208713" cy="34925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gray"/>
        <p:txBody>
          <a:bodyPr/>
          <a:lstStyle/>
          <a:p>
            <a:fld id="{ECA1526B-7E83-42A4-A26A-60EA22746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26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20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gray">
          <a:xfrm>
            <a:off x="479425" y="900113"/>
            <a:ext cx="6208713" cy="34925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gray"/>
        <p:txBody>
          <a:bodyPr/>
          <a:lstStyle/>
          <a:p>
            <a:fld id="{ECA1526B-7E83-42A4-A26A-60EA227462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dirty="0"/>
              <a:t>IMU: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SOPAS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Polling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885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1526B-7E83-42A4-A26A-60EA22746209}" type="slidenum">
              <a:rPr lang="en-US" noProof="0" smtClean="0"/>
              <a:pPr/>
              <a:t>33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90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2F2EA5-ACEC-4E21-B08E-DA1765FFF5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1484312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3492954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250"/>
            <a:ext cx="826247" cy="3401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56F067-0292-4247-A4C5-88AF77577B5B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CF35567-8400-4E5A-B5DC-68955EB4291A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C1DE10-0E0E-4D8C-BFB6-675248713A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88DBB0-5DC0-4DCC-A17E-B5CBA95E8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48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FA85EBB-10F2-49EF-9EB5-29A24223E18A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330309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7928783" y="1484313"/>
            <a:ext cx="3531380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3228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932736" y="4287202"/>
            <a:ext cx="3531380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B33C8-F682-45BF-B3EC-CBA33BFA9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8298CCF3-EE6A-418B-9BED-3C8F59A516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25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ABD135F-027A-452B-8093-EC699632894D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43217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13251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832855" y="1484313"/>
            <a:ext cx="2627307" cy="2802889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34812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37788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840764" y="4287202"/>
            <a:ext cx="2627307" cy="1805623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E25A-0F9B-42C0-A738-7DD80E3F6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AFDE49B-E03E-4EF2-BF71-6E6768FE03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438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CB95297-9DB6-41F0-89EA-8A2F6FA7BC05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9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2532065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9D5852-1FA1-4921-AB99-9A8854139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4332291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63E2164-0A68-49B5-9571-788A93701C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32517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99ED4F0-6D1F-484F-8822-23F5E547D4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33644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99A320E-EE7B-4EDC-A7AD-8EC031D1DD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335452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F218D2-1A66-41B7-B131-ADF7254209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137260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A6EFF13-645C-4423-B403-EC08F6E925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7932743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E5F8C122-6C54-4B37-800F-913C4B5AB9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939068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55F41C0D-450D-47B2-B9F7-7C9A13F91E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9732968" y="1484313"/>
            <a:ext cx="1727195" cy="195462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EA1E65B-46E2-4AB1-87FB-A1FF80AA5A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740877" y="3438933"/>
            <a:ext cx="1727195" cy="2653892"/>
          </a:xfrm>
        </p:spPr>
        <p:txBody>
          <a:bodyPr tIns="144000" rIns="144000"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033A-42CD-46F7-BEB2-224140F87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6" name="Untertitel 2">
            <a:extLst>
              <a:ext uri="{FF2B5EF4-FFF2-40B4-BE49-F238E27FC236}">
                <a16:creationId xmlns:a16="http://schemas.microsoft.com/office/drawing/2014/main" id="{3F0CDF31-C8CC-4738-83C3-5E10D4CCF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22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3C9FB9E-0167-49E8-A2E1-0F4DC14F81E0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731835" y="1484632"/>
            <a:ext cx="10728328" cy="4608194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2F803-8B29-4CBB-A5C8-C8ED2EB9B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DE15C0D2-BFEF-476F-9C7A-F34325EF0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021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2B1258-3FD8-4FE0-98CC-C32BE0DE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3223-9479-4F85-A48E-A62D3922C44D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349694-B051-45A3-99EF-B5210B1F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44930B-14A5-4DC8-911B-F40F59E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BF11F2F-5703-4A55-8779-469A78444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12192000" cy="6858000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Media Placeholder 60">
            <a:extLst>
              <a:ext uri="{FF2B5EF4-FFF2-40B4-BE49-F238E27FC236}">
                <a16:creationId xmlns:a16="http://schemas.microsoft.com/office/drawing/2014/main" id="{561521BA-7005-4E97-A18C-C4E9543123B5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6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-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2E8C2C-15DE-4877-864B-91B776A2DDA8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 noProof="0"/>
              <a:t>Media / Video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46B6F-4F36-49F4-8DC3-06553911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3240-CEFC-4178-A75A-D6FE7CE36974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1C83D-0E55-4602-8E9F-4885D1A0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07BC0-B4E9-4AC7-BFFD-36DEE474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Media Placeholder 60">
            <a:extLst>
              <a:ext uri="{FF2B5EF4-FFF2-40B4-BE49-F238E27FC236}">
                <a16:creationId xmlns:a16="http://schemas.microsoft.com/office/drawing/2014/main" id="{2A25E55A-D05E-4E38-A9D9-78D25F6FCEA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6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ntergrund neutral">
            <a:extLst>
              <a:ext uri="{FF2B5EF4-FFF2-40B4-BE49-F238E27FC236}">
                <a16:creationId xmlns:a16="http://schemas.microsoft.com/office/drawing/2014/main" id="{B85D4476-4A2A-4A9A-94B9-4070F5369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971B8CD-B5AD-4A05-9E38-12F756EAA277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83F5E6-DBFA-4D94-B9BC-42E27637C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D510C65-53E7-4F41-8286-C07531CE7C34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663A6-094E-4432-B512-5915BBDD2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53C4F74-42F5-400E-81FF-DDF3C4E7A4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928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2DDA8DC-9EEE-411F-9ABA-8F2301C4BEEC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F6CBCAE-F2AD-4512-83BF-DD921BA6AD94}"/>
              </a:ext>
            </a:extLst>
          </p:cNvPr>
          <p:cNvSpPr/>
          <p:nvPr userDrawn="1"/>
        </p:nvSpPr>
        <p:spPr bwMode="gray">
          <a:xfrm>
            <a:off x="0" y="2494283"/>
            <a:ext cx="12192000" cy="2787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1C571FA-5953-47DC-82A1-D873A6694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2738" y="1484313"/>
            <a:ext cx="3536220" cy="503366"/>
          </a:xfrm>
        </p:spPr>
        <p:txBody>
          <a:bodyPr tIns="144000"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de-DE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226B35D-1F45-487E-AD39-966F528186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932739" y="1987680"/>
            <a:ext cx="3536222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C9B11CD-281D-48B2-B468-FE982A4789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932738" y="2494283"/>
            <a:ext cx="3536219" cy="2787967"/>
          </a:xfrm>
        </p:spPr>
        <p:txBody>
          <a:bodyPr tIns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noProof="0" dirty="0"/>
              <a:t>First text layer </a:t>
            </a:r>
          </a:p>
          <a:p>
            <a:pPr lvl="1"/>
            <a:r>
              <a:rPr lang="en-US" noProof="0" dirty="0"/>
              <a:t>Second text layer </a:t>
            </a:r>
          </a:p>
          <a:p>
            <a:pPr lvl="2"/>
            <a:r>
              <a:rPr lang="en-US" noProof="0" dirty="0"/>
              <a:t>Third text layer </a:t>
            </a:r>
          </a:p>
          <a:p>
            <a:pPr lvl="3"/>
            <a:r>
              <a:rPr lang="en-US" noProof="0" dirty="0"/>
              <a:t>Fourth text layer </a:t>
            </a:r>
          </a:p>
          <a:p>
            <a:pPr lvl="4"/>
            <a:r>
              <a:rPr lang="en-US" noProof="0" dirty="0"/>
              <a:t>Fifth text layer </a:t>
            </a:r>
          </a:p>
          <a:p>
            <a:pPr lvl="5"/>
            <a:r>
              <a:rPr lang="en-US" noProof="0" dirty="0"/>
              <a:t>Sixth text layer </a:t>
            </a:r>
          </a:p>
          <a:p>
            <a:pPr lvl="6"/>
            <a:r>
              <a:rPr lang="en-US" noProof="0" dirty="0"/>
              <a:t>Seventh text layer </a:t>
            </a:r>
          </a:p>
          <a:p>
            <a:pPr lvl="7"/>
            <a:r>
              <a:rPr lang="en-US" noProof="0" dirty="0"/>
              <a:t>Eighth text layer </a:t>
            </a:r>
          </a:p>
          <a:p>
            <a:pPr lvl="8"/>
            <a:r>
              <a:rPr lang="en-US" noProof="0" dirty="0"/>
              <a:t>Ninth text layer</a:t>
            </a:r>
          </a:p>
        </p:txBody>
      </p:sp>
      <p:pic>
        <p:nvPicPr>
          <p:cNvPr id="8" name="Grafik 7" descr="Ein Bild, das Elektronik, drinnen, sitzend, Monitor enthält.&#10;&#10;Automatisch generierte Beschreibung">
            <a:extLst>
              <a:ext uri="{FF2B5EF4-FFF2-40B4-BE49-F238E27FC236}">
                <a16:creationId xmlns:a16="http://schemas.microsoft.com/office/drawing/2014/main" id="{6BFEDB6B-9186-460A-90D9-D2CDA8243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7631119" cy="5090602"/>
          </a:xfrm>
          <a:prstGeom prst="rect">
            <a:avLst/>
          </a:prstGeom>
        </p:spPr>
      </p:pic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3CCB100-2A4A-4708-B699-850F6EABB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3888" y="1231960"/>
            <a:ext cx="6403975" cy="4130933"/>
          </a:xfrm>
          <a:custGeom>
            <a:avLst/>
            <a:gdLst>
              <a:gd name="connsiteX0" fmla="*/ 160229 w 6403975"/>
              <a:gd name="connsiteY0" fmla="*/ 0 h 4130933"/>
              <a:gd name="connsiteX1" fmla="*/ 6243746 w 6403975"/>
              <a:gd name="connsiteY1" fmla="*/ 0 h 4130933"/>
              <a:gd name="connsiteX2" fmla="*/ 6403975 w 6403975"/>
              <a:gd name="connsiteY2" fmla="*/ 160229 h 4130933"/>
              <a:gd name="connsiteX3" fmla="*/ 6403975 w 6403975"/>
              <a:gd name="connsiteY3" fmla="*/ 4130933 h 4130933"/>
              <a:gd name="connsiteX4" fmla="*/ 0 w 6403975"/>
              <a:gd name="connsiteY4" fmla="*/ 4130933 h 4130933"/>
              <a:gd name="connsiteX5" fmla="*/ 0 w 6403975"/>
              <a:gd name="connsiteY5" fmla="*/ 160229 h 4130933"/>
              <a:gd name="connsiteX6" fmla="*/ 160229 w 6403975"/>
              <a:gd name="connsiteY6" fmla="*/ 0 h 41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3975" h="4130933">
                <a:moveTo>
                  <a:pt x="160229" y="0"/>
                </a:moveTo>
                <a:lnTo>
                  <a:pt x="6243746" y="0"/>
                </a:lnTo>
                <a:cubicBezTo>
                  <a:pt x="6332238" y="0"/>
                  <a:pt x="6403975" y="71737"/>
                  <a:pt x="6403975" y="160229"/>
                </a:cubicBezTo>
                <a:lnTo>
                  <a:pt x="6403975" y="4130933"/>
                </a:lnTo>
                <a:lnTo>
                  <a:pt x="0" y="4130933"/>
                </a:lnTo>
                <a:lnTo>
                  <a:pt x="0" y="160229"/>
                </a:lnTo>
                <a:cubicBezTo>
                  <a:pt x="0" y="71737"/>
                  <a:pt x="71737" y="0"/>
                  <a:pt x="160229" y="0"/>
                </a:cubicBezTo>
                <a:close/>
              </a:path>
            </a:pathLst>
          </a:custGeom>
          <a:solidFill>
            <a:schemeClr val="accent3"/>
          </a:solidFill>
          <a:effectLst>
            <a:innerShdw blurRad="25400">
              <a:prstClr val="black">
                <a:alpha val="42000"/>
              </a:prstClr>
            </a:innerShdw>
          </a:effectLst>
        </p:spPr>
        <p:txBody>
          <a:bodyPr wrap="square" tIns="72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0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- Dark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2F2EA5-ACEC-4E21-B08E-DA1765FFF5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1484312"/>
            <a:ext cx="10728324" cy="2008641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3492954"/>
            <a:ext cx="1072832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0" indent="0" algn="l"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D1149F-0AC6-4C31-B391-0EA1232F536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0A4A8B0-C81D-4902-B7F3-A9507BE75F7B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F782BC-33F1-4F9E-BBF5-FBEBF3CC9E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BA1C2F-45A0-4384-B26D-06806E4969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17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CF56A3F-8DBD-4DB7-A870-C3939346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31837" y="476251"/>
            <a:ext cx="2627314" cy="5616574"/>
          </a:xfrm>
        </p:spPr>
        <p:txBody>
          <a:bodyPr tIns="900000"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FFBEE96-434F-46AE-8FAA-E674C2F2B7EE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10920102" y="6453188"/>
            <a:ext cx="540061" cy="404812"/>
          </a:xfrm>
        </p:spPr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B7ED36E2-33BF-4F1A-B293-008F06833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32175" y="1484313"/>
            <a:ext cx="8027987" cy="4608512"/>
          </a:xfrm>
        </p:spPr>
        <p:txBody>
          <a:bodyPr/>
          <a:lstStyle>
            <a:lvl1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3pPr>
            <a:lvl4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4pPr>
            <a:lvl5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5pPr>
            <a:lvl6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6pPr>
            <a:lvl7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7pPr>
            <a:lvl8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8pPr>
            <a:lvl9pPr marL="216000" indent="-2160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9pPr>
          </a:lstStyle>
          <a:p>
            <a:r>
              <a:rPr lang="en-US" noProof="0" dirty="0"/>
              <a:t>First text layer </a:t>
            </a:r>
          </a:p>
          <a:p>
            <a:pPr lvl="1"/>
            <a:r>
              <a:rPr lang="en-US" noProof="0" dirty="0"/>
              <a:t>Second text layer </a:t>
            </a:r>
          </a:p>
          <a:p>
            <a:pPr lvl="2"/>
            <a:r>
              <a:rPr lang="en-US" noProof="0" dirty="0"/>
              <a:t>Third text layer </a:t>
            </a:r>
          </a:p>
          <a:p>
            <a:pPr lvl="3"/>
            <a:r>
              <a:rPr lang="en-US" noProof="0" dirty="0"/>
              <a:t>Fourth text layer </a:t>
            </a:r>
          </a:p>
          <a:p>
            <a:pPr lvl="4"/>
            <a:r>
              <a:rPr lang="en-US" noProof="0" dirty="0"/>
              <a:t>Fifth text layer </a:t>
            </a:r>
          </a:p>
          <a:p>
            <a:pPr lvl="5"/>
            <a:r>
              <a:rPr lang="en-US" noProof="0" dirty="0"/>
              <a:t>Sixth text layer </a:t>
            </a:r>
          </a:p>
          <a:p>
            <a:pPr lvl="6"/>
            <a:r>
              <a:rPr lang="en-US" noProof="0" dirty="0"/>
              <a:t>Seventh text layer </a:t>
            </a:r>
          </a:p>
          <a:p>
            <a:pPr lvl="7"/>
            <a:r>
              <a:rPr lang="en-US" noProof="0" dirty="0"/>
              <a:t>Eighth text layer </a:t>
            </a:r>
          </a:p>
          <a:p>
            <a:pPr lvl="8"/>
            <a:r>
              <a:rPr lang="en-US" noProof="0" dirty="0"/>
              <a:t>Ninth text layer</a:t>
            </a:r>
          </a:p>
        </p:txBody>
      </p:sp>
    </p:spTree>
    <p:extLst>
      <p:ext uri="{BB962C8B-B14F-4D97-AF65-F5344CB8AC3E}">
        <p14:creationId xmlns:p14="http://schemas.microsoft.com/office/powerpoint/2010/main" val="3350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5A8F46B-B604-4C0C-943E-221717FD321A}"/>
              </a:ext>
            </a:extLst>
          </p:cNvPr>
          <p:cNvSpPr/>
          <p:nvPr userDrawn="1"/>
        </p:nvSpPr>
        <p:spPr bwMode="gray">
          <a:xfrm>
            <a:off x="10632955" y="6445250"/>
            <a:ext cx="892295" cy="412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noProof="0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639FF-AEE0-4B54-811F-7290D0A9C9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31838" y="4000500"/>
            <a:ext cx="10728324" cy="1117598"/>
          </a:xfrm>
          <a:prstGeom prst="rect">
            <a:avLst/>
          </a:prstGeom>
        </p:spPr>
        <p:txBody>
          <a:bodyPr tIns="0" bIns="72000" anchor="b">
            <a:normAutofit/>
          </a:bodyPr>
          <a:lstStyle>
            <a:lvl1pPr algn="l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 dirty="0"/>
              <a:t>Chapter slide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F4070-1FD5-4AA5-814E-B037EDDBD6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8" y="5118100"/>
            <a:ext cx="10728325" cy="974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2"/>
                </a:solidFill>
              </a:defRPr>
            </a:lvl1pPr>
            <a:lvl2pPr marL="0" indent="0" algn="l">
              <a:buNone/>
              <a:defRPr sz="1400" b="0">
                <a:solidFill>
                  <a:schemeClr val="accent2"/>
                </a:solidFill>
              </a:defRPr>
            </a:lvl2pPr>
            <a:lvl3pPr marL="0" indent="0" algn="l"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buNone/>
              <a:tabLst/>
              <a:defRPr sz="1400">
                <a:solidFill>
                  <a:schemeClr val="accent2"/>
                </a:solidFill>
              </a:defRPr>
            </a:lvl4pPr>
            <a:lvl5pPr marL="0" indent="0" algn="l">
              <a:buNone/>
              <a:defRPr sz="1400">
                <a:solidFill>
                  <a:schemeClr val="accent2"/>
                </a:solidFill>
              </a:defRPr>
            </a:lvl5pPr>
            <a:lvl6pPr marL="0" indent="0" algn="l">
              <a:buNone/>
              <a:defRPr sz="1400">
                <a:solidFill>
                  <a:schemeClr val="accent2"/>
                </a:solidFill>
              </a:defRPr>
            </a:lvl6pPr>
            <a:lvl7pPr marL="0" indent="0" algn="l">
              <a:buNone/>
              <a:defRPr sz="1400">
                <a:solidFill>
                  <a:schemeClr val="accent2"/>
                </a:solidFill>
              </a:defRPr>
            </a:lvl7pPr>
            <a:lvl8pPr marL="0" indent="0" algn="l">
              <a:buNone/>
              <a:defRPr sz="1400" b="0">
                <a:solidFill>
                  <a:schemeClr val="accent2"/>
                </a:solidFill>
              </a:defRPr>
            </a:lvl8pPr>
            <a:lvl9pPr marL="0" indent="0" algn="l">
              <a:buNone/>
              <a:defRPr sz="14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2F2EA5-ACEC-4E21-B08E-DA1765FFF5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40005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Media Placeholder 60">
            <a:extLst>
              <a:ext uri="{FF2B5EF4-FFF2-40B4-BE49-F238E27FC236}">
                <a16:creationId xmlns:a16="http://schemas.microsoft.com/office/drawing/2014/main" id="{4641319B-CEA6-463F-B09D-3BC40EAA59E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 bwMode="gray">
          <a:xfrm>
            <a:off x="10632955" y="476672"/>
            <a:ext cx="826247" cy="34012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noProof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9F5AE2-661C-4BE3-B77B-36F48352595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DCC38E3-A502-4498-BE63-AE108C85E1C3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44CC20-2BB5-4753-B1D1-F43B2DD026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12344-0E44-4270-AFB9-99FA4D1447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1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CF56A3F-8DBD-4DB7-A870-C39393466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31837" y="476251"/>
            <a:ext cx="2627314" cy="5616574"/>
          </a:xfrm>
        </p:spPr>
        <p:txBody>
          <a:bodyPr tIns="900000"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98B20F7-17D3-4708-8907-6A47771279C9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10920102" y="6453188"/>
            <a:ext cx="540061" cy="404812"/>
          </a:xfrm>
        </p:spPr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F9342E-20FA-4551-A034-8B556E9E2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34555" y="1484313"/>
            <a:ext cx="3525045" cy="4606131"/>
          </a:xfrm>
        </p:spPr>
        <p:txBody>
          <a:bodyPr/>
          <a:lstStyle>
            <a:lvl1pPr marL="216000" indent="-216000">
              <a:buClr>
                <a:schemeClr val="bg2"/>
              </a:buClr>
              <a:buFont typeface="+mj-lt"/>
              <a:buAutoNum type="arabicPeriod"/>
              <a:defRPr/>
            </a:lvl1pPr>
            <a:lvl2pPr marL="432000" indent="-2160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b="0"/>
            </a:lvl2pPr>
            <a:lvl3pPr marL="648000" indent="-216000">
              <a:spcBef>
                <a:spcPts val="0"/>
              </a:spcBef>
              <a:buFont typeface="+mj-lt"/>
              <a:buAutoNum type="romanLcPeriod"/>
              <a:defRPr/>
            </a:lvl3pPr>
            <a:lvl4pPr marL="216000" indent="-216000">
              <a:spcBef>
                <a:spcPts val="500"/>
              </a:spcBef>
              <a:buFont typeface="Open Sans" panose="020B0606030504020204" pitchFamily="34" charset="0"/>
              <a:buChar char="›"/>
              <a:defRPr/>
            </a:lvl4pPr>
            <a:lvl5pPr marL="432000" indent="-216000">
              <a:spcBef>
                <a:spcPts val="0"/>
              </a:spcBef>
              <a:buFont typeface="Open Sans" panose="020B0606030504020204" pitchFamily="34" charset="0"/>
              <a:buChar char="−"/>
              <a:defRPr/>
            </a:lvl5pPr>
            <a:lvl6pPr marL="0" indent="0">
              <a:spcBef>
                <a:spcPts val="500"/>
              </a:spcBef>
              <a:spcAft>
                <a:spcPts val="500"/>
              </a:spcAft>
              <a:buNone/>
              <a:defRPr/>
            </a:lvl6pPr>
            <a:lvl7pPr marL="0" indent="0">
              <a:spcBef>
                <a:spcPts val="500"/>
              </a:spcBef>
              <a:spcAft>
                <a:spcPts val="500"/>
              </a:spcAft>
              <a:buNone/>
              <a:defRPr b="1"/>
            </a:lvl7pPr>
            <a:lvl8pPr>
              <a:spcBef>
                <a:spcPts val="500"/>
              </a:spcBef>
              <a:spcAft>
                <a:spcPts val="500"/>
              </a:spcAft>
              <a:defRPr/>
            </a:lvl8pPr>
            <a:lvl9pPr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DF18FE-4241-4659-8EBF-E38750BC02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5005" y="1484313"/>
            <a:ext cx="3525045" cy="4606131"/>
          </a:xfrm>
        </p:spPr>
        <p:txBody>
          <a:bodyPr/>
          <a:lstStyle>
            <a:lvl1pPr marL="216000" indent="-216000">
              <a:buClr>
                <a:schemeClr val="bg2"/>
              </a:buClr>
              <a:buFont typeface="+mj-lt"/>
              <a:buAutoNum type="arabicPeriod"/>
              <a:defRPr/>
            </a:lvl1pPr>
            <a:lvl2pPr marL="432000" indent="-2160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b="0"/>
            </a:lvl2pPr>
            <a:lvl3pPr marL="648000" indent="-216000">
              <a:spcBef>
                <a:spcPts val="0"/>
              </a:spcBef>
              <a:buFont typeface="+mj-lt"/>
              <a:buAutoNum type="romanLcPeriod"/>
              <a:defRPr/>
            </a:lvl3pPr>
            <a:lvl4pPr marL="216000" indent="-216000">
              <a:spcBef>
                <a:spcPts val="500"/>
              </a:spcBef>
              <a:buFont typeface="Open Sans" panose="020B0606030504020204" pitchFamily="34" charset="0"/>
              <a:buChar char="›"/>
              <a:defRPr/>
            </a:lvl4pPr>
            <a:lvl5pPr marL="432000" indent="-216000">
              <a:spcBef>
                <a:spcPts val="0"/>
              </a:spcBef>
              <a:buFont typeface="Open Sans" panose="020B0606030504020204" pitchFamily="34" charset="0"/>
              <a:buChar char="−"/>
              <a:defRPr/>
            </a:lvl5pPr>
            <a:lvl6pPr marL="0" indent="0">
              <a:spcBef>
                <a:spcPts val="500"/>
              </a:spcBef>
              <a:spcAft>
                <a:spcPts val="500"/>
              </a:spcAft>
              <a:buNone/>
              <a:defRPr/>
            </a:lvl6pPr>
            <a:lvl7pPr marL="0" indent="0">
              <a:spcBef>
                <a:spcPts val="500"/>
              </a:spcBef>
              <a:spcAft>
                <a:spcPts val="500"/>
              </a:spcAft>
              <a:buNone/>
              <a:defRPr b="1"/>
            </a:lvl7pPr>
            <a:lvl8pPr>
              <a:spcBef>
                <a:spcPts val="500"/>
              </a:spcBef>
              <a:spcAft>
                <a:spcPts val="500"/>
              </a:spcAft>
              <a:defRPr/>
            </a:lvl8pPr>
            <a:lvl9pPr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0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786F2248-A5BF-4692-98C3-7168608CE79D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8" y="1484313"/>
            <a:ext cx="10728324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A99356-4BB3-48AA-B82C-C28512B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A14DC12-481E-49CF-A952-6AFD5CEB7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265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8A9975B-AFC7-4787-B42B-1E2E8A7A4189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532765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72114F8E-DDF9-4289-97E4-071F7B4C70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2514" y="1484313"/>
            <a:ext cx="532765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7F990-4EB2-439F-80F4-2B505D690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B330D06-980F-49AE-BA0D-BF2C00B50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591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E44ABC9-E2C9-4826-AB7D-FF9BD271CFF2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5327649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E3631A-DCAD-488F-97E9-5F6E14C51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51987D89-8892-4B38-A793-72BF9D580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407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22EE89C-3F13-4D59-A042-D8E8C2BE61B8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2627311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8832850" y="1484313"/>
            <a:ext cx="2627311" cy="4608512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624D5E5-2291-470D-AFC3-574AD8809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6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BBBC13-48DB-49A9-A5D4-63806BC24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98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x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580690E-B00E-4E29-97E4-D9A459CBA64E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FD81664-51BA-42CF-A1CB-80A0283B1EE2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ABE95A1-67EC-473C-9A4B-B05E88149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594307D-95D7-4564-8D3C-B8A5B99E0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DF82FA-FC52-4C10-91EF-FA0A45481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1836" y="1484313"/>
            <a:ext cx="4427539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9BF0785-316F-440E-98DA-5855C3479F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132514" y="1484313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E79A08A-B674-4C5C-983F-05EA74818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6132514" y="3824569"/>
            <a:ext cx="5327649" cy="2268256"/>
          </a:xfrm>
          <a:noFill/>
        </p:spPr>
        <p:txBody>
          <a:bodyPr tIns="612000"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88B62267-3635-41A2-861D-D28522F392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31839" y="833075"/>
            <a:ext cx="8027987" cy="2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2pPr>
            <a:lvl3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0" indent="0" algn="l">
              <a:lnSpc>
                <a:spcPct val="85000"/>
              </a:lnSpc>
              <a:buNone/>
              <a:tabLst/>
              <a:defRPr sz="1600">
                <a:solidFill>
                  <a:schemeClr val="accent2"/>
                </a:solidFill>
              </a:defRPr>
            </a:lvl4pPr>
            <a:lvl5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5pPr>
            <a:lvl6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6pPr>
            <a:lvl7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7pPr>
            <a:lvl8pPr marL="0" indent="0" algn="l">
              <a:lnSpc>
                <a:spcPct val="85000"/>
              </a:lnSpc>
              <a:buNone/>
              <a:defRPr sz="1600" b="0">
                <a:solidFill>
                  <a:schemeClr val="accent2"/>
                </a:solidFill>
              </a:defRPr>
            </a:lvl8pPr>
            <a:lvl9pPr marL="0" indent="0" algn="l">
              <a:lnSpc>
                <a:spcPct val="85000"/>
              </a:lnSpc>
              <a:buNone/>
              <a:defRPr sz="16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3F9D21-2054-45A4-BE47-59F012FE0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406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A27ABD-693A-4A89-A00D-42E9A28FA999}"/>
              </a:ext>
            </a:extLst>
          </p:cNvPr>
          <p:cNvGrpSpPr/>
          <p:nvPr userDrawn="1"/>
        </p:nvGrpSpPr>
        <p:grpSpPr bwMode="gray">
          <a:xfrm>
            <a:off x="371475" y="-74381"/>
            <a:ext cx="11450638" cy="72000"/>
            <a:chOff x="371475" y="-74381"/>
            <a:chExt cx="11450638" cy="72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7B0C4EE-72D4-4300-95C9-86EF51A6107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714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42495C4-A7F2-4659-AEB5-141A8BCE65A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318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84B9DB1-486C-4EDA-89BB-ADC124F33CC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5589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7771059-633C-4320-BA49-A75F792E7B5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6319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49FFE7E-58B2-4FED-B6C1-E3A47049B11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4590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CFE93FB-1D36-4760-9DE5-FC602D2DB10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5320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43FC945-B836-42CE-841A-5E24D0DA32D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3591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6B0972B-21C2-4853-A6C8-0F4E1EA8300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4321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0A52991-DF8D-43E8-A5A2-C515FB286C1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592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7C433DC-DA79-48CA-BAD9-6E99F577970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3322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A4CA83-F747-44DE-B71D-6B95D4F2C58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1593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489B002-03A4-4682-ABB7-D9F393F9B5D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23240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73820F-AE78-4099-B521-C7C2771FF56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0594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ADD1584-2C7C-4097-BE19-5EACCF63192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1325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72F92ED-DE4B-4654-A905-0236BD16AB1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9611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42EF5F5-19D1-4193-99D3-1B2A2E016EA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0342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812479F-2783-47DA-9887-E80446D8CFB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597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7AB2529-3DFC-44A5-8EDD-975570571F3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9327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71DBEE-7045-4A22-8CA8-40F6C8D1CCD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7598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40C0191-0B84-4A51-95AA-8CFD28CD6B2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28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EB3957-5764-416C-80F6-EA4CD8F2DFB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6599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AA68D63-5F35-42E4-AF9C-7AD59A5CF06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7329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D897894-1464-4C6F-A67B-2B12B7EF3CA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5600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680A0AD-4D11-4441-B574-A04D72FD50D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6330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DE13C8-C069-4DAA-947D-34193E5D53F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4601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75B390A-E0A3-4726-92C6-2B2745BF858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8221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1B2F2-07D1-446C-8467-1B9D3E7055BC}"/>
              </a:ext>
            </a:extLst>
          </p:cNvPr>
          <p:cNvGrpSpPr/>
          <p:nvPr userDrawn="1"/>
        </p:nvGrpSpPr>
        <p:grpSpPr bwMode="gray">
          <a:xfrm>
            <a:off x="-74381" y="476250"/>
            <a:ext cx="72003" cy="5976938"/>
            <a:chOff x="-74381" y="476250"/>
            <a:chExt cx="72003" cy="5976938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BCE64D0-1427-4087-8810-16EB70ACA07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440250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099F3A0-705B-4F10-B040-CBA10718A2CD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9" y="1447784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913A6CA-2A00-4A86-A329-F88074C75B0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41718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F9FE7F-F83C-43CC-9097-784709A46272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056825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1601F2-FFCE-4503-BAE8-8F6C886A1DBB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108953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DC4C3E1-3F50-4CD6-A445-4B13F0414D80}"/>
              </a:ext>
            </a:extLst>
          </p:cNvPr>
          <p:cNvGrpSpPr/>
          <p:nvPr userDrawn="1"/>
        </p:nvGrpSpPr>
        <p:grpSpPr bwMode="gray">
          <a:xfrm>
            <a:off x="371475" y="6861175"/>
            <a:ext cx="11450638" cy="72000"/>
            <a:chOff x="371475" y="-74381"/>
            <a:chExt cx="11450638" cy="72000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ED54A5B-8C8E-40A1-A3B8-DCE23DD237C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714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A3141D6-4458-414D-B16A-0C9F1BFB056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318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10C510E-F31A-4CCB-9FB2-68D7BC70753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5589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7814C2-AE9B-4279-8EE4-3856F2C0E36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6319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4FF65F6-FF2F-4C40-B29D-48D5995934D1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4590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1A44435-8565-4B39-8ECB-FDA68F3313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25320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5F5B84-133D-4B10-AED1-3F80207B329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3591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0C61327-EAB6-4EAB-BDEB-CE41133300C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34321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627C1FB-A5BA-475C-B8CB-34AAF10BF0F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592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52F9219-BF7E-4C7F-941A-066E294FD98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3322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7037A8D-0A2F-4B06-BAFF-A71D0A7DD60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1593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EE8A380-2F66-4F07-9827-7C4124C5A52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23240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AD8E189-15BC-4663-960D-EAF3AC32EE3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0594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905D79F-1937-4398-A580-1DF0A8E6141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1325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FB2B837-9E26-4253-9A2C-D979D6A5AE24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96118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CAFB5AA-8BC3-4414-B4F3-3166862FEBF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0342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D202EE-279D-4EF1-A226-3E0A537C575D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597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BD0DD62-B5DC-4BA8-A06F-A33BFA9D3713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9327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256D9D7-B1C3-4DB2-A2FC-7A299782E0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75982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18E4DE-27C6-417A-B4B1-86C274FEBB7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8328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7EB0953-687E-45EB-8A40-FB50450FC9B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659938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81F0F14-9DE4-4B62-9ECA-E894ABB4B7A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7329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F1B5E5C-34E8-4F77-A62C-A5C098275F5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560050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31B5C35-8CF7-448A-A2A8-8A58EF8ABA5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0633075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DFE162E-8667-43C8-8ADB-BF93E25FB5B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46016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EF02478-4E38-416E-BE9A-BDD0367F1B0B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822113" y="-74381"/>
              <a:ext cx="0" cy="7200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itle Placeholder 143">
            <a:extLst>
              <a:ext uri="{FF2B5EF4-FFF2-40B4-BE49-F238E27FC236}">
                <a16:creationId xmlns:a16="http://schemas.microsoft.com/office/drawing/2014/main" id="{869E9A08-BAFD-4AF1-AC26-45A9C703A02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31838" y="473074"/>
            <a:ext cx="8027987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noProof="0" dirty="0"/>
              <a:t>Click to add title  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A68FFEE6-3BC0-42B4-9453-34D3AE4806C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31838" y="1483784"/>
            <a:ext cx="10728325" cy="4609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noProof="0"/>
              <a:t>First text layer </a:t>
            </a:r>
          </a:p>
          <a:p>
            <a:pPr lvl="1"/>
            <a:r>
              <a:rPr lang="en-US" noProof="0"/>
              <a:t>Second text layer </a:t>
            </a:r>
          </a:p>
          <a:p>
            <a:pPr lvl="2"/>
            <a:r>
              <a:rPr lang="en-US" noProof="0"/>
              <a:t>Third text layer </a:t>
            </a:r>
          </a:p>
          <a:p>
            <a:pPr lvl="3"/>
            <a:r>
              <a:rPr lang="en-US" noProof="0"/>
              <a:t>Fourth text layer </a:t>
            </a:r>
          </a:p>
          <a:p>
            <a:pPr lvl="4"/>
            <a:r>
              <a:rPr lang="en-US" noProof="0"/>
              <a:t>Fifth text layer </a:t>
            </a:r>
          </a:p>
          <a:p>
            <a:pPr lvl="5"/>
            <a:r>
              <a:rPr lang="en-US" noProof="0"/>
              <a:t>Sixth text layer </a:t>
            </a:r>
          </a:p>
          <a:p>
            <a:pPr lvl="6"/>
            <a:r>
              <a:rPr lang="en-US" noProof="0"/>
              <a:t>Seventh text layer </a:t>
            </a:r>
          </a:p>
          <a:p>
            <a:pPr lvl="7"/>
            <a:r>
              <a:rPr lang="en-US" noProof="0"/>
              <a:t>Eighth text layer </a:t>
            </a:r>
          </a:p>
          <a:p>
            <a:pPr lvl="8"/>
            <a:r>
              <a:rPr lang="en-US" noProof="0"/>
              <a:t>Ninth text layer</a:t>
            </a:r>
          </a:p>
        </p:txBody>
      </p:sp>
      <p:sp>
        <p:nvSpPr>
          <p:cNvPr id="146" name="Date Placeholder 145">
            <a:extLst>
              <a:ext uri="{FF2B5EF4-FFF2-40B4-BE49-F238E27FC236}">
                <a16:creationId xmlns:a16="http://schemas.microsoft.com/office/drawing/2014/main" id="{B74712A8-DE9D-4693-9CA9-778C6AE9E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31838" y="6812281"/>
            <a:ext cx="234948" cy="4571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">
                <a:noFill/>
              </a:defRPr>
            </a:lvl1pPr>
          </a:lstStyle>
          <a:p>
            <a:fld id="{8D36C3C1-D9FB-4AE1-85A5-A81EA56B277E}" type="datetime1">
              <a:rPr lang="en-US" noProof="0" smtClean="0"/>
              <a:t>7/31/2023</a:t>
            </a:fld>
            <a:endParaRPr lang="en-US" noProof="0"/>
          </a:p>
        </p:txBody>
      </p:sp>
      <p:sp>
        <p:nvSpPr>
          <p:cNvPr id="147" name="Footer Placeholder 146">
            <a:extLst>
              <a:ext uri="{FF2B5EF4-FFF2-40B4-BE49-F238E27FC236}">
                <a16:creationId xmlns:a16="http://schemas.microsoft.com/office/drawing/2014/main" id="{01CD6BE3-FFDB-42F5-AA46-A9E0965A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31837" y="6453188"/>
            <a:ext cx="8928101" cy="40481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lnSpc>
                <a:spcPct val="80000"/>
              </a:lnSpc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3D408A59-45F5-4114-9CCA-73CD84EE2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102" y="6453188"/>
            <a:ext cx="540061" cy="404812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lIns="0" tIns="0" rIns="0" bIns="0" rtlCol="0" anchor="t"/>
          <a:lstStyle>
            <a:lvl1pPr algn="ctr">
              <a:lnSpc>
                <a:spcPct val="80000"/>
              </a:lnSpc>
              <a:defRPr sz="800">
                <a:solidFill>
                  <a:schemeClr val="accent2"/>
                </a:solidFill>
              </a:defRPr>
            </a:lvl1pPr>
          </a:lstStyle>
          <a:p>
            <a:fld id="{226D7710-438E-4161-93C9-3F9A4222BCC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5A207B-FE03-4CE7-8E1E-7B634420009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32956" y="479426"/>
            <a:ext cx="827207" cy="337892"/>
          </a:xfrm>
          <a:prstGeom prst="rect">
            <a:avLst/>
          </a:prstGeom>
        </p:spPr>
      </p:pic>
      <p:grpSp>
        <p:nvGrpSpPr>
          <p:cNvPr id="84" name="Group 15">
            <a:extLst>
              <a:ext uri="{FF2B5EF4-FFF2-40B4-BE49-F238E27FC236}">
                <a16:creationId xmlns:a16="http://schemas.microsoft.com/office/drawing/2014/main" id="{7C9340B8-44D7-42B8-BA03-98D132AF3DC6}"/>
              </a:ext>
            </a:extLst>
          </p:cNvPr>
          <p:cNvGrpSpPr/>
          <p:nvPr userDrawn="1"/>
        </p:nvGrpSpPr>
        <p:grpSpPr bwMode="gray">
          <a:xfrm>
            <a:off x="12205523" y="476250"/>
            <a:ext cx="72003" cy="5980113"/>
            <a:chOff x="-74381" y="476250"/>
            <a:chExt cx="72003" cy="5980113"/>
          </a:xfrm>
        </p:grpSpPr>
        <p:cxnSp>
          <p:nvCxnSpPr>
            <p:cNvPr id="85" name="Straight Connector 110">
              <a:extLst>
                <a:ext uri="{FF2B5EF4-FFF2-40B4-BE49-F238E27FC236}">
                  <a16:creationId xmlns:a16="http://schemas.microsoft.com/office/drawing/2014/main" id="{A6FE33AA-E44D-4CB3-B870-8B6A9E34442E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440250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11">
              <a:extLst>
                <a:ext uri="{FF2B5EF4-FFF2-40B4-BE49-F238E27FC236}">
                  <a16:creationId xmlns:a16="http://schemas.microsoft.com/office/drawing/2014/main" id="{BB59A8FE-9136-4D50-AD69-F176635D93A3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9" y="1447784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13">
              <a:extLst>
                <a:ext uri="{FF2B5EF4-FFF2-40B4-BE49-F238E27FC236}">
                  <a16:creationId xmlns:a16="http://schemas.microsoft.com/office/drawing/2014/main" id="{21C9A2B1-B918-4DB4-ADD3-136005D01C35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420363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70">
              <a:extLst>
                <a:ext uri="{FF2B5EF4-FFF2-40B4-BE49-F238E27FC236}">
                  <a16:creationId xmlns:a16="http://schemas.microsoft.com/office/drawing/2014/main" id="{6D9ED5C3-222C-48C6-A241-088F0C8BC5F8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81" y="6056825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48">
              <a:extLst>
                <a:ext uri="{FF2B5EF4-FFF2-40B4-BE49-F238E27FC236}">
                  <a16:creationId xmlns:a16="http://schemas.microsoft.com/office/drawing/2014/main" id="{AC703044-6861-4296-9701-9FFDC81A0F09}"/>
                </a:ext>
              </a:extLst>
            </p:cNvPr>
            <p:cNvCxnSpPr>
              <a:cxnSpLocks/>
            </p:cNvCxnSpPr>
            <p:nvPr userDrawn="1"/>
          </p:nvCxnSpPr>
          <p:spPr bwMode="gray">
            <a:xfrm rot="5400000">
              <a:off x="-38378" y="1089538"/>
              <a:ext cx="0" cy="72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153773-E385-4AF4-A559-5407516B4F72}"/>
              </a:ext>
            </a:extLst>
          </p:cNvPr>
          <p:cNvSpPr/>
          <p:nvPr userDrawn="1"/>
        </p:nvSpPr>
        <p:spPr bwMode="gray">
          <a:xfrm>
            <a:off x="11293165" y="6345900"/>
            <a:ext cx="262854" cy="29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164" name="Rechteck 16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007E43-A359-43BA-8699-313CA82C1C7D}"/>
              </a:ext>
            </a:extLst>
          </p:cNvPr>
          <p:cNvSpPr/>
          <p:nvPr userDrawn="1"/>
        </p:nvSpPr>
        <p:spPr bwMode="gray">
          <a:xfrm>
            <a:off x="10824246" y="6345900"/>
            <a:ext cx="262854" cy="29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9" r:id="rId4"/>
    <p:sldLayoutId id="2147483650" r:id="rId5"/>
    <p:sldLayoutId id="2147483660" r:id="rId6"/>
    <p:sldLayoutId id="2147483651" r:id="rId7"/>
    <p:sldLayoutId id="2147483653" r:id="rId8"/>
    <p:sldLayoutId id="2147483680" r:id="rId9"/>
    <p:sldLayoutId id="2147483654" r:id="rId10"/>
    <p:sldLayoutId id="2147483655" r:id="rId11"/>
    <p:sldLayoutId id="2147483656" r:id="rId12"/>
    <p:sldLayoutId id="2147483658" r:id="rId13"/>
    <p:sldLayoutId id="2147483683" r:id="rId14"/>
    <p:sldLayoutId id="2147483681" r:id="rId15"/>
    <p:sldLayoutId id="2147483682" r:id="rId16"/>
    <p:sldLayoutId id="2147483657" r:id="rId17"/>
    <p:sldLayoutId id="2147483663" r:id="rId18"/>
    <p:sldLayoutId id="2147483684" r:id="rId19"/>
    <p:sldLayoutId id="214748368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200" b="1" kern="1200" baseline="0">
          <a:solidFill>
            <a:schemeClr val="bg2"/>
          </a:solidFill>
          <a:latin typeface="+mj-lt"/>
          <a:ea typeface="+mj-ea"/>
          <a:cs typeface="+mj-cs"/>
        </a:defRPr>
      </a:lvl1pPr>
      <a:lvl2pPr algn="l" eaLnBrk="1" hangingPunct="1">
        <a:defRPr sz="2200" b="1" kern="1200" spc="0" baseline="0">
          <a:solidFill>
            <a:schemeClr val="bg2"/>
          </a:solidFill>
          <a:latin typeface="+mj-lt"/>
        </a:defRPr>
      </a:lvl2pPr>
      <a:lvl3pPr algn="l" eaLnBrk="1" hangingPunct="1">
        <a:defRPr sz="2200" b="1" kern="1200" baseline="0">
          <a:solidFill>
            <a:schemeClr val="bg2"/>
          </a:solidFill>
          <a:latin typeface="+mj-lt"/>
        </a:defRPr>
      </a:lvl3pPr>
      <a:lvl4pPr algn="l" eaLnBrk="1" hangingPunct="1">
        <a:defRPr sz="2200" b="1" kern="1200" baseline="0">
          <a:solidFill>
            <a:schemeClr val="bg2"/>
          </a:solidFill>
          <a:latin typeface="+mj-lt"/>
        </a:defRPr>
      </a:lvl4pPr>
      <a:lvl5pPr algn="l" eaLnBrk="1" hangingPunct="1">
        <a:defRPr sz="2200" b="1" kern="1200" baseline="0">
          <a:solidFill>
            <a:schemeClr val="bg2"/>
          </a:solidFill>
          <a:latin typeface="+mj-lt"/>
        </a:defRPr>
      </a:lvl5pPr>
      <a:lvl6pPr algn="l" eaLnBrk="1" hangingPunct="1">
        <a:defRPr sz="2200" b="1" kern="1200" baseline="0">
          <a:solidFill>
            <a:schemeClr val="bg2"/>
          </a:solidFill>
          <a:latin typeface="+mj-lt"/>
        </a:defRPr>
      </a:lvl6pPr>
      <a:lvl7pPr algn="l" eaLnBrk="1" hangingPunct="1">
        <a:defRPr sz="2200" b="1" kern="1200" baseline="0">
          <a:solidFill>
            <a:schemeClr val="bg2"/>
          </a:solidFill>
          <a:latin typeface="+mj-lt"/>
        </a:defRPr>
      </a:lvl7pPr>
      <a:lvl8pPr algn="l" eaLnBrk="1" hangingPunct="1">
        <a:defRPr sz="2200" b="1" kern="1200" baseline="0">
          <a:solidFill>
            <a:schemeClr val="bg2"/>
          </a:solidFill>
          <a:latin typeface="+mj-lt"/>
        </a:defRPr>
      </a:lvl8pPr>
      <a:lvl9pPr algn="l" eaLnBrk="1" hangingPunct="1">
        <a:defRPr sz="2200" b="1" kern="1200" baseline="0">
          <a:solidFill>
            <a:schemeClr val="bg2"/>
          </a:solidFill>
          <a:latin typeface="+mj-lt"/>
        </a:defRPr>
      </a:lvl9pPr>
    </p:titleStyle>
    <p:bodyStyle>
      <a:lvl1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Font typeface="Open Sans" panose="020B0606030504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Open Sans" panose="020B0606030504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+mj-lt"/>
        <a:buAutoNum type="roman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7" pos="7219" userDrawn="1">
          <p15:clr>
            <a:srgbClr val="F26B43"/>
          </p15:clr>
        </p15:guide>
        <p15:guide id="8" pos="7446" userDrawn="1">
          <p15:clr>
            <a:srgbClr val="F26B43"/>
          </p15:clr>
        </p15:guide>
        <p15:guide id="9" pos="982" userDrawn="1">
          <p15:clr>
            <a:srgbClr val="F26B43"/>
          </p15:clr>
        </p15:guide>
        <p15:guide id="10" pos="1028" userDrawn="1">
          <p15:clr>
            <a:srgbClr val="F26B43"/>
          </p15:clr>
        </p15:guide>
        <p15:guide id="11" pos="1549" userDrawn="1">
          <p15:clr>
            <a:srgbClr val="F26B43"/>
          </p15:clr>
        </p15:guide>
        <p15:guide id="12" pos="1595" userDrawn="1">
          <p15:clr>
            <a:srgbClr val="F26B43"/>
          </p15:clr>
        </p15:guide>
        <p15:guide id="13" pos="2116" userDrawn="1">
          <p15:clr>
            <a:srgbClr val="F26B43"/>
          </p15:clr>
        </p15:guide>
        <p15:guide id="14" pos="2162" userDrawn="1">
          <p15:clr>
            <a:srgbClr val="F26B43"/>
          </p15:clr>
        </p15:guide>
        <p15:guide id="15" pos="2683" userDrawn="1">
          <p15:clr>
            <a:srgbClr val="F26B43"/>
          </p15:clr>
        </p15:guide>
        <p15:guide id="16" pos="2729" userDrawn="1">
          <p15:clr>
            <a:srgbClr val="F26B43"/>
          </p15:clr>
        </p15:guide>
        <p15:guide id="17" pos="3250" userDrawn="1">
          <p15:clr>
            <a:srgbClr val="F26B43"/>
          </p15:clr>
        </p15:guide>
        <p15:guide id="18" pos="3296" userDrawn="1">
          <p15:clr>
            <a:srgbClr val="F26B43"/>
          </p15:clr>
        </p15:guide>
        <p15:guide id="19" pos="3817" userDrawn="1">
          <p15:clr>
            <a:srgbClr val="F26B43"/>
          </p15:clr>
        </p15:guide>
        <p15:guide id="20" pos="3863" userDrawn="1">
          <p15:clr>
            <a:srgbClr val="F26B43"/>
          </p15:clr>
        </p15:guide>
        <p15:guide id="21" pos="4384" userDrawn="1">
          <p15:clr>
            <a:srgbClr val="F26B43"/>
          </p15:clr>
        </p15:guide>
        <p15:guide id="22" pos="4430" userDrawn="1">
          <p15:clr>
            <a:srgbClr val="F26B43"/>
          </p15:clr>
        </p15:guide>
        <p15:guide id="23" pos="4951" userDrawn="1">
          <p15:clr>
            <a:srgbClr val="F26B43"/>
          </p15:clr>
        </p15:guide>
        <p15:guide id="24" pos="4997" userDrawn="1">
          <p15:clr>
            <a:srgbClr val="F26B43"/>
          </p15:clr>
        </p15:guide>
        <p15:guide id="25" pos="5518" userDrawn="1">
          <p15:clr>
            <a:srgbClr val="F26B43"/>
          </p15:clr>
        </p15:guide>
        <p15:guide id="26" pos="5564" userDrawn="1">
          <p15:clr>
            <a:srgbClr val="F26B43"/>
          </p15:clr>
        </p15:guide>
        <p15:guide id="27" pos="6085" userDrawn="1">
          <p15:clr>
            <a:srgbClr val="F26B43"/>
          </p15:clr>
        </p15:guide>
        <p15:guide id="28" pos="6131" userDrawn="1">
          <p15:clr>
            <a:srgbClr val="F26B43"/>
          </p15:clr>
        </p15:guide>
        <p15:guide id="29" pos="6652" userDrawn="1">
          <p15:clr>
            <a:srgbClr val="F26B43"/>
          </p15:clr>
        </p15:guide>
        <p15:guide id="30" pos="6698" userDrawn="1">
          <p15:clr>
            <a:srgbClr val="F26B43"/>
          </p15:clr>
        </p15:guide>
        <p15:guide id="33" orient="horz" pos="4065" userDrawn="1">
          <p15:clr>
            <a:srgbClr val="F26B43"/>
          </p15:clr>
        </p15:guide>
        <p15:guide id="34" orient="horz" pos="709" userDrawn="1">
          <p15:clr>
            <a:srgbClr val="F26B43"/>
          </p15:clr>
        </p15:guide>
        <p15:guide id="35" orient="horz" pos="935" userDrawn="1">
          <p15:clr>
            <a:srgbClr val="F26B43"/>
          </p15:clr>
        </p15:guide>
        <p15:guide id="36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9.sv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11" Type="http://schemas.openxmlformats.org/officeDocument/2006/relationships/image" Target="../media/image43.sv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9.sv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26" Type="http://schemas.openxmlformats.org/officeDocument/2006/relationships/image" Target="../media/image74.jpeg"/><Relationship Id="rId3" Type="http://schemas.openxmlformats.org/officeDocument/2006/relationships/image" Target="../media/image54.png"/><Relationship Id="rId21" Type="http://schemas.microsoft.com/office/2007/relationships/hdphoto" Target="../media/hdphoto4.wdp"/><Relationship Id="rId7" Type="http://schemas.openxmlformats.org/officeDocument/2006/relationships/image" Target="../media/image57.png"/><Relationship Id="rId12" Type="http://schemas.microsoft.com/office/2007/relationships/hdphoto" Target="../media/hdphoto3.wdp"/><Relationship Id="rId17" Type="http://schemas.openxmlformats.org/officeDocument/2006/relationships/image" Target="../media/image66.jpeg"/><Relationship Id="rId25" Type="http://schemas.openxmlformats.org/officeDocument/2006/relationships/image" Target="../media/image73.png"/><Relationship Id="rId2" Type="http://schemas.openxmlformats.org/officeDocument/2006/relationships/image" Target="../media/image53.jpeg"/><Relationship Id="rId16" Type="http://schemas.openxmlformats.org/officeDocument/2006/relationships/image" Target="../media/image65.sv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2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23" Type="http://schemas.openxmlformats.org/officeDocument/2006/relationships/image" Target="../media/image71.sv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microsoft.com/office/2007/relationships/hdphoto" Target="../media/hdphoto2.wdp"/><Relationship Id="rId9" Type="http://schemas.openxmlformats.org/officeDocument/2006/relationships/image" Target="../media/image59.jpe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4.png"/><Relationship Id="rId3" Type="http://schemas.openxmlformats.org/officeDocument/2006/relationships/image" Target="../media/image50.png"/><Relationship Id="rId7" Type="http://schemas.openxmlformats.org/officeDocument/2006/relationships/image" Target="../media/image81.png"/><Relationship Id="rId12" Type="http://schemas.microsoft.com/office/2007/relationships/hdphoto" Target="../media/hdphoto7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0" Type="http://schemas.microsoft.com/office/2007/relationships/hdphoto" Target="../media/hdphoto6.wdp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41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19.svg"/><Relationship Id="rId9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7.png"/><Relationship Id="rId11" Type="http://schemas.openxmlformats.org/officeDocument/2006/relationships/image" Target="../media/image102.jpe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47F1E70E-6DE5-49EB-B89E-FC99F017E0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B983CF-F336-47D6-BC93-C31EC36CA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multiScan100</a:t>
            </a:r>
            <a:br>
              <a:rPr lang="en-US" dirty="0"/>
            </a:br>
            <a:r>
              <a:rPr lang="en-US" sz="2800" dirty="0"/>
              <a:t>Customer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2B65A2-B58C-4752-8CA5-F15E9A14A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Strategic Product Management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December 2022</a:t>
            </a:r>
          </a:p>
        </p:txBody>
      </p:sp>
      <p:sp>
        <p:nvSpPr>
          <p:cNvPr id="21" name="Medienplatzhalter 20">
            <a:extLst>
              <a:ext uri="{FF2B5EF4-FFF2-40B4-BE49-F238E27FC236}">
                <a16:creationId xmlns:a16="http://schemas.microsoft.com/office/drawing/2014/main" id="{E09873D8-7EDE-4EF3-856F-51D1EA00B1E0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</a:t>
            </a:fld>
            <a:endParaRPr lang="en-US" noProof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129AB2CB-5A81-4712-86C5-9809E5872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265"/>
            <a:ext cx="12192000" cy="26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D8511-94C3-4C0B-866E-64AAAAE91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7AB8-F98A-497B-9FA0-AD8667B8A9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9533-CBD7-4248-93FA-DA677B83A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b="1" dirty="0"/>
              <a:t>3D Environmental Perception + Localization and Mapping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7CE63-A207-4552-83E6-860B274A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en-US" dirty="0" err="1"/>
              <a:t>obile</a:t>
            </a:r>
            <a:r>
              <a:rPr lang="en-US" dirty="0"/>
              <a:t>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AA6C27-182C-4AE9-BB85-356723665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pic>
        <p:nvPicPr>
          <p:cNvPr id="4098" name="Picture 2" descr="Example Blue Square Stamp Isolated On Stock Illustration 237103729 |  Shutterstock">
            <a:extLst>
              <a:ext uri="{FF2B5EF4-FFF2-40B4-BE49-F238E27FC236}">
                <a16:creationId xmlns:a16="http://schemas.microsoft.com/office/drawing/2014/main" id="{0C6D07B6-A73A-491F-9A5E-CCC37C0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58" y="1186831"/>
            <a:ext cx="719086" cy="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7EEE872-B409-4351-BF29-9EE1C724F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256753"/>
            <a:ext cx="3149730" cy="4124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6FFA0-DA2E-42BD-A60B-7C6666ECE59D}"/>
              </a:ext>
            </a:extLst>
          </p:cNvPr>
          <p:cNvSpPr txBox="1"/>
          <p:nvPr/>
        </p:nvSpPr>
        <p:spPr bwMode="gray">
          <a:xfrm>
            <a:off x="731837" y="1988840"/>
            <a:ext cx="3743763" cy="352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400" b="1" dirty="0" err="1"/>
              <a:t>Two</a:t>
            </a:r>
            <a:r>
              <a:rPr lang="de-DE" sz="1400" b="1" dirty="0"/>
              <a:t> high-</a:t>
            </a:r>
            <a:r>
              <a:rPr lang="de-DE" sz="1400" b="1" dirty="0" err="1"/>
              <a:t>density</a:t>
            </a:r>
            <a:r>
              <a:rPr lang="de-DE" sz="1400" b="1" dirty="0"/>
              <a:t> </a:t>
            </a:r>
            <a:r>
              <a:rPr lang="de-DE" sz="1400" b="1" dirty="0" err="1"/>
              <a:t>layers</a:t>
            </a:r>
            <a:endParaRPr lang="de-DE" sz="1400" b="1" dirty="0"/>
          </a:p>
          <a:p>
            <a:pPr algn="l">
              <a:buClr>
                <a:schemeClr val="bg2"/>
              </a:buClr>
            </a:pPr>
            <a:endParaRPr lang="de-DE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0.125° resolution: detect even small objects in far distances due to higher resolution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Horizontal, 0°: Ideal to use for localization and mapping (additional reflector recognition)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Upper, +35°: ceiling can be used for reference measurement since there are fewer changes as on the ground when e. g. racks are moved 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Segmented data output, thus reduced latencies – less time blurring</a:t>
            </a:r>
          </a:p>
          <a:p>
            <a:pPr algn="l">
              <a:buClr>
                <a:schemeClr val="bg2"/>
              </a:buClr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Very good scan field </a:t>
            </a:r>
            <a:br>
              <a:rPr lang="en-US" sz="1400" dirty="0"/>
            </a:br>
            <a:r>
              <a:rPr lang="en-US" sz="1400" dirty="0"/>
              <a:t>flatness of ±0.5°</a:t>
            </a:r>
          </a:p>
          <a:p>
            <a:pPr algn="l">
              <a:buClr>
                <a:schemeClr val="bg2"/>
              </a:buClr>
            </a:pPr>
            <a:endParaRPr lang="en-US" sz="1400" dirty="0"/>
          </a:p>
          <a:p>
            <a:pPr algn="l">
              <a:buClr>
                <a:schemeClr val="bg2"/>
              </a:buClr>
            </a:pPr>
            <a:endParaRPr lang="en-US" sz="1400" dirty="0"/>
          </a:p>
        </p:txBody>
      </p:sp>
      <p:pic>
        <p:nvPicPr>
          <p:cNvPr id="32" name="Grafik 31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A7B594D9-F3D9-44BA-8F9D-24B2BD314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3" y="439501"/>
            <a:ext cx="279424" cy="34009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AB1A4F0-9E17-4AD7-BF81-2E442DD37296}"/>
              </a:ext>
            </a:extLst>
          </p:cNvPr>
          <p:cNvGrpSpPr/>
          <p:nvPr/>
        </p:nvGrpSpPr>
        <p:grpSpPr>
          <a:xfrm>
            <a:off x="5810366" y="332656"/>
            <a:ext cx="9865096" cy="8424936"/>
            <a:chOff x="2999656" y="-747464"/>
            <a:chExt cx="9865096" cy="8424936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8BAA6BBF-3393-4B9E-A6A5-DF3FDC2B8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4437112"/>
              <a:ext cx="220820" cy="241036"/>
            </a:xfrm>
            <a:prstGeom prst="rect">
              <a:avLst/>
            </a:prstGeom>
          </p:spPr>
        </p:pic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D0DFC87-BCF7-48DF-8FCB-FD69A3604B3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502515"/>
              <a:ext cx="933336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1E47B1C-8F0A-4EB3-A8D1-B81520AEB9B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31021"/>
              <a:ext cx="7699626" cy="4540141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9A493F-93BB-4271-9C2E-C49AFD9F716B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3534063"/>
              <a:ext cx="9172040" cy="975057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EDAF395-7672-4C09-9647-82F380FFD2B0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204240"/>
              <a:ext cx="7340020" cy="4713360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0C7478-D4E8-4F35-A149-956BA97542F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747464"/>
              <a:ext cx="6979980" cy="525658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28986D4-F72A-497C-8525-33A5F27CED2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9128"/>
              <a:ext cx="8496162" cy="4608248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F22FD9-E037-430D-AA6D-137551C8500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32834"/>
              <a:ext cx="9172040" cy="407628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9AD71CD-D93A-408E-9647-3D2BD49DA8F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130556"/>
              <a:ext cx="9333360" cy="337856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E1FC4C3-E042-41B2-949D-8763B9BF9AC8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896391"/>
              <a:ext cx="9428252" cy="2612729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8D8E3B2-D342-47F6-B274-41061D582768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2627735"/>
              <a:ext cx="9644276" cy="1887990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BBE1357-7A43-4D36-A176-972DDD6D794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168949"/>
              <a:ext cx="9333360" cy="340171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E9D737-AB2F-41E3-BF8D-AF310E2AAFA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5"/>
              <a:ext cx="9428252" cy="33404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89A538A-962D-4333-870F-580F9BB3F89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20"/>
              <a:ext cx="9428252" cy="1072077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B19DF59-C2C4-4A67-B303-8F4DA510A25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19"/>
              <a:ext cx="8971524" cy="179270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2DB3AA-4EF5-4ABC-9210-F7C9C4788BB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2515"/>
              <a:ext cx="8852188" cy="248435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9C834-58BE-48E9-8D25-CDA0990022F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4"/>
              <a:ext cx="8708172" cy="3161748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2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A39712-949C-4355-88BD-3408DF7738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0EA67C-BB92-4760-9F40-F1B588E3CC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D5808F-B342-4C0C-9AE6-2B613A2E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en-US" dirty="0" err="1"/>
              <a:t>obile</a:t>
            </a:r>
            <a:r>
              <a:rPr lang="en-US" dirty="0"/>
              <a:t> Applications</a:t>
            </a:r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ACBEF8A2-56A0-47D9-B1D7-E355939C7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  <a:r>
              <a:rPr lang="de-DE" dirty="0"/>
              <a:t> – Summary </a:t>
            </a:r>
            <a:endParaRPr lang="en-US" dirty="0"/>
          </a:p>
        </p:txBody>
      </p:sp>
      <p:pic>
        <p:nvPicPr>
          <p:cNvPr id="16" name="Grafik 15" descr="Ein Bild, das Text, Tisch enthält.&#10;&#10;Automatisch generierte Beschreibung">
            <a:extLst>
              <a:ext uri="{FF2B5EF4-FFF2-40B4-BE49-F238E27FC236}">
                <a16:creationId xmlns:a16="http://schemas.microsoft.com/office/drawing/2014/main" id="{0DF7498B-23DB-42B7-940E-EB3EDE55E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31835" y="1484313"/>
            <a:ext cx="2627307" cy="2802889"/>
          </a:xfrm>
          <a:prstGeom prst="rect">
            <a:avLst/>
          </a:prstGeom>
          <a:noFill/>
        </p:spPr>
      </p:pic>
      <p:pic>
        <p:nvPicPr>
          <p:cNvPr id="17" name="Grafik 16" descr="Ein Bild, das Text, drinnen, Regal, Raum enthält.&#10;&#10;Automatisch generierte Beschreibung">
            <a:extLst>
              <a:ext uri="{FF2B5EF4-FFF2-40B4-BE49-F238E27FC236}">
                <a16:creationId xmlns:a16="http://schemas.microsoft.com/office/drawing/2014/main" id="{55987C55-C73F-4178-8CC2-0910BB177D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429" y="1484313"/>
            <a:ext cx="2627307" cy="2802889"/>
          </a:xfrm>
          <a:prstGeom prst="rect">
            <a:avLst/>
          </a:prstGeom>
          <a:noFill/>
        </p:spPr>
      </p:pic>
      <p:pic>
        <p:nvPicPr>
          <p:cNvPr id="18" name="Grafik 17" descr="Ein Bild, das Text, drinnen, Regal, Büro enthält.&#10;&#10;Automatisch generierte Beschreibung">
            <a:extLst>
              <a:ext uri="{FF2B5EF4-FFF2-40B4-BE49-F238E27FC236}">
                <a16:creationId xmlns:a16="http://schemas.microsoft.com/office/drawing/2014/main" id="{1944ABD5-148C-4785-B13C-D686B897A2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7"/>
          <a:stretch/>
        </p:blipFill>
        <p:spPr>
          <a:xfrm>
            <a:off x="3424265" y="1484313"/>
            <a:ext cx="2627307" cy="2802889"/>
          </a:xfrm>
          <a:prstGeom prst="rect">
            <a:avLst/>
          </a:prstGeom>
          <a:noFill/>
        </p:spPr>
      </p:pic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1F992055-3286-4E3B-B376-5942CBEBCF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>
          <a:xfrm>
            <a:off x="8832850" y="1484313"/>
            <a:ext cx="2627313" cy="2803525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4E72290-58C8-460B-8802-D5C78CD13407}"/>
              </a:ext>
            </a:extLst>
          </p:cNvPr>
          <p:cNvSpPr txBox="1">
            <a:spLocks/>
          </p:cNvSpPr>
          <p:nvPr/>
        </p:nvSpPr>
        <p:spPr bwMode="gray">
          <a:xfrm>
            <a:off x="731836" y="4287202"/>
            <a:ext cx="2627307" cy="1805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400" b="1" dirty="0"/>
            </a:br>
            <a:r>
              <a:rPr lang="en-US" sz="1400" b="1" dirty="0"/>
              <a:t>3D Environmental Perception + Localization and Mapping</a:t>
            </a:r>
          </a:p>
          <a:p>
            <a:pPr marL="216000" marR="0" lvl="2" indent="-216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 typeface="Open Sans" panose="020B0606030504020204" pitchFamily="34" charset="0"/>
              <a:buChar char="›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information about the environment and higher efficiency thanks to the 3D point cloud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64635D3-56FD-4706-9F70-580D9132B7AE}"/>
              </a:ext>
            </a:extLst>
          </p:cNvPr>
          <p:cNvSpPr txBox="1">
            <a:spLocks/>
          </p:cNvSpPr>
          <p:nvPr/>
        </p:nvSpPr>
        <p:spPr>
          <a:xfrm>
            <a:off x="3434812" y="4287202"/>
            <a:ext cx="2627307" cy="1805623"/>
          </a:xfrm>
          <a:prstGeom prst="rect">
            <a:avLst/>
          </a:prstGeom>
        </p:spPr>
        <p:txBody>
          <a:bodyPr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endParaRPr lang="en-US" b="1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5240BD3-C942-47A8-882C-3E7392CA364C}"/>
              </a:ext>
            </a:extLst>
          </p:cNvPr>
          <p:cNvSpPr txBox="1">
            <a:spLocks/>
          </p:cNvSpPr>
          <p:nvPr/>
        </p:nvSpPr>
        <p:spPr bwMode="gray">
          <a:xfrm>
            <a:off x="3442875" y="4287202"/>
            <a:ext cx="2627307" cy="1805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400" b="1" dirty="0"/>
            </a:br>
            <a:r>
              <a:rPr lang="en-US" b="1" dirty="0"/>
              <a:t>2D</a:t>
            </a:r>
            <a:r>
              <a:rPr lang="en-US" dirty="0"/>
              <a:t> </a:t>
            </a:r>
            <a:r>
              <a:rPr lang="en-US" sz="1400" b="1" dirty="0"/>
              <a:t>Localization based on Reflector information</a:t>
            </a:r>
          </a:p>
          <a:p>
            <a:pPr marL="216000" marR="0" lvl="2" indent="-216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 typeface="Open Sans" panose="020B0606030504020204" pitchFamily="34" charset="0"/>
              <a:buChar char="›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0° High Resolution-Layer for Localization and Reflector recognition with a range up to 60 m 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F9FFB80-45D4-42C7-9ECE-7FDB9CA0CEC5}"/>
              </a:ext>
            </a:extLst>
          </p:cNvPr>
          <p:cNvSpPr txBox="1">
            <a:spLocks/>
          </p:cNvSpPr>
          <p:nvPr/>
        </p:nvSpPr>
        <p:spPr bwMode="gray">
          <a:xfrm>
            <a:off x="6155260" y="4287202"/>
            <a:ext cx="2627307" cy="1805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400" b="1" dirty="0"/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3D Object detection for Collision avoidance!</a:t>
            </a:r>
          </a:p>
          <a:p>
            <a:pPr marL="216000" marR="0" lvl="2" indent="-216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 typeface="Open Sans" panose="020B0606030504020204" pitchFamily="34" charset="0"/>
              <a:buChar char="›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3D Environment </a:t>
            </a:r>
            <a:r>
              <a:rPr kumimoji="0" lang="de-DE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perception</a:t>
            </a: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and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Collision avoidance based on a large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FoV</a:t>
            </a:r>
            <a:endParaRPr lang="de-DE" sz="1400" b="0" i="0" dirty="0">
              <a:solidFill>
                <a:schemeClr val="dk1"/>
              </a:solidFill>
              <a:effectLst/>
              <a:latin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E42A77E-42A3-4B19-8E02-94E5CD4C9FA6}"/>
              </a:ext>
            </a:extLst>
          </p:cNvPr>
          <p:cNvSpPr txBox="1">
            <a:spLocks/>
          </p:cNvSpPr>
          <p:nvPr/>
        </p:nvSpPr>
        <p:spPr bwMode="gray">
          <a:xfrm>
            <a:off x="8854326" y="4287202"/>
            <a:ext cx="2627307" cy="1805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1400" b="1" dirty="0"/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 detection and tracking</a:t>
            </a:r>
          </a:p>
          <a:p>
            <a:pPr marL="216000" marR="0" lvl="2" indent="-21600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 typeface="Open Sans" panose="020B0606030504020204" pitchFamily="34" charset="0"/>
              <a:buChar char="›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Higher availability with 3D detection of objects and persons </a:t>
            </a:r>
          </a:p>
        </p:txBody>
      </p:sp>
    </p:spTree>
    <p:extLst>
      <p:ext uri="{BB962C8B-B14F-4D97-AF65-F5344CB8AC3E}">
        <p14:creationId xmlns:p14="http://schemas.microsoft.com/office/powerpoint/2010/main" val="17745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7AB8-F98A-497B-9FA0-AD8667B8A9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9533-CBD7-4248-93FA-DA677B83A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b="1" dirty="0"/>
              <a:t>3D Environmental Perception + Localization and Mapping</a:t>
            </a:r>
          </a:p>
          <a:p>
            <a:pPr lvl="2"/>
            <a:r>
              <a:rPr lang="en-US" sz="1600" b="1" dirty="0">
                <a:solidFill>
                  <a:schemeClr val="bg2"/>
                </a:solidFill>
              </a:rPr>
              <a:t>All in ONE device</a:t>
            </a:r>
          </a:p>
        </p:txBody>
      </p:sp>
      <p:pic>
        <p:nvPicPr>
          <p:cNvPr id="4098" name="Picture 2" descr="Example Blue Square Stamp Isolated On Stock Illustration 237103729 |  Shutterstock">
            <a:extLst>
              <a:ext uri="{FF2B5EF4-FFF2-40B4-BE49-F238E27FC236}">
                <a16:creationId xmlns:a16="http://schemas.microsoft.com/office/drawing/2014/main" id="{0C6D07B6-A73A-491F-9A5E-CCC37C0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58" y="1186831"/>
            <a:ext cx="719086" cy="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7EEE872-B409-4351-BF29-9EE1C724F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0" y="2256753"/>
            <a:ext cx="3149730" cy="4124575"/>
          </a:xfrm>
          <a:prstGeom prst="rect">
            <a:avLst/>
          </a:prstGeom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BCB2445-4BC5-45F6-B39E-C12A7BD6F26D}"/>
              </a:ext>
            </a:extLst>
          </p:cNvPr>
          <p:cNvGrpSpPr/>
          <p:nvPr/>
        </p:nvGrpSpPr>
        <p:grpSpPr>
          <a:xfrm>
            <a:off x="3575720" y="0"/>
            <a:ext cx="9865096" cy="8757592"/>
            <a:chOff x="2999656" y="-1080120"/>
            <a:chExt cx="9865096" cy="8757592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97D53A-9AE3-49DE-A013-58392D98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4437112"/>
              <a:ext cx="220820" cy="24103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F0FA32-4974-46B1-AF13-B28C573DC78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502515"/>
              <a:ext cx="933336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5B8E07B-0C53-492B-927D-947B0EE1FFB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459432"/>
              <a:ext cx="8395460" cy="4968552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7FBFF6-0FE8-4E50-9F5B-8CA32CAD7E1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3534063"/>
              <a:ext cx="9172040" cy="975057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E82E9E-58A6-4049-A2F5-910CD5E1383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63488"/>
              <a:ext cx="8395460" cy="5472608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EA95369-FB08-4FBC-A26D-56FE29F4E5F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1080120"/>
              <a:ext cx="7484036" cy="5588656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14BD05-C9C2-400D-9286-3E87CAC6269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27384"/>
              <a:ext cx="8492148" cy="4536504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D4110FC-44FE-4573-84ED-336EA471FE0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32834"/>
              <a:ext cx="9172040" cy="4076286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896E4D-A0CB-4310-A822-840E490E066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130556"/>
              <a:ext cx="9333360" cy="3378564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48D696-0335-4A80-8AB9-14C40A10E10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896391"/>
              <a:ext cx="9428252" cy="2612729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2336CF-DCD9-46C5-AEF5-0C7AC1A4DDD7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2627735"/>
              <a:ext cx="9644276" cy="1887990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D47ECA-4953-40C9-92BA-C14409ED718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168949"/>
              <a:ext cx="9333360" cy="340171"/>
            </a:xfrm>
            <a:prstGeom prst="line">
              <a:avLst/>
            </a:prstGeom>
            <a:ln w="1587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231D43-4104-452C-8361-AD6AEC021A1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5"/>
              <a:ext cx="9428252" cy="334044"/>
            </a:xfrm>
            <a:prstGeom prst="line">
              <a:avLst/>
            </a:prstGeom>
            <a:ln w="15875" cap="flat" cmpd="sng" algn="ctr">
              <a:solidFill>
                <a:srgbClr val="7030A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7A6AC7D-3880-46AF-9D4D-884143AD917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20"/>
              <a:ext cx="9428252" cy="1072077"/>
            </a:xfrm>
            <a:prstGeom prst="line">
              <a:avLst/>
            </a:prstGeom>
            <a:ln w="15875" cap="flat" cmpd="sng" algn="ctr">
              <a:solidFill>
                <a:srgbClr val="7030A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C2B574A-7577-45AA-817C-619DE284A2F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19"/>
              <a:ext cx="8971524" cy="1792706"/>
            </a:xfrm>
            <a:prstGeom prst="line">
              <a:avLst/>
            </a:prstGeom>
            <a:ln w="15875" cap="flat" cmpd="sng" algn="ctr">
              <a:solidFill>
                <a:srgbClr val="7030A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279BD15-C23F-4043-A2B7-7D8A8E0E392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2515"/>
              <a:ext cx="8852188" cy="2484356"/>
            </a:xfrm>
            <a:prstGeom prst="line">
              <a:avLst/>
            </a:prstGeom>
            <a:ln w="15875" cap="flat" cmpd="sng" algn="ctr">
              <a:solidFill>
                <a:srgbClr val="7030A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98EE35-AA77-4772-A637-98514CC53BD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4"/>
              <a:ext cx="8708172" cy="3161748"/>
            </a:xfrm>
            <a:prstGeom prst="line">
              <a:avLst/>
            </a:prstGeom>
            <a:ln w="15875" cap="flat" cmpd="sng" algn="ctr">
              <a:solidFill>
                <a:srgbClr val="7030A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537AD537-9056-4010-AC98-BD84D19F2A67}"/>
              </a:ext>
            </a:extLst>
          </p:cNvPr>
          <p:cNvSpPr txBox="1">
            <a:spLocks/>
          </p:cNvSpPr>
          <p:nvPr/>
        </p:nvSpPr>
        <p:spPr>
          <a:xfrm>
            <a:off x="7440488" y="1781795"/>
            <a:ext cx="4596172" cy="477124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b="1" dirty="0">
                <a:solidFill>
                  <a:schemeClr val="bg2"/>
                </a:solidFill>
              </a:rPr>
              <a:t>⅔</a:t>
            </a:r>
            <a:r>
              <a:rPr lang="en-US" b="1" dirty="0"/>
              <a:t> </a:t>
            </a:r>
            <a:r>
              <a:rPr lang="en-US" dirty="0"/>
              <a:t>of the </a:t>
            </a:r>
            <a:r>
              <a:rPr lang="en-US" dirty="0" err="1"/>
              <a:t>vFOV</a:t>
            </a:r>
            <a:r>
              <a:rPr lang="en-US" dirty="0"/>
              <a:t> for anti-collision</a:t>
            </a:r>
            <a:endParaRPr lang="en-US" sz="2000" b="1" dirty="0">
              <a:solidFill>
                <a:srgbClr val="00B0F0"/>
              </a:solidFill>
            </a:endParaRPr>
          </a:p>
          <a:p>
            <a:pPr lvl="3"/>
            <a:r>
              <a:rPr lang="en-US" dirty="0"/>
              <a:t>Anti-collision of objects in the front</a:t>
            </a:r>
          </a:p>
          <a:p>
            <a:pPr lvl="3"/>
            <a:r>
              <a:rPr lang="en-US" dirty="0"/>
              <a:t>Anti-collision of hanging objects</a:t>
            </a:r>
            <a:endParaRPr lang="en-US" sz="1600" dirty="0">
              <a:solidFill>
                <a:srgbClr val="00B0F0"/>
              </a:solidFill>
            </a:endParaRP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0° &amp; 35° </a:t>
            </a:r>
            <a:r>
              <a:rPr lang="en-US" dirty="0"/>
              <a:t>horizontal high-resolution layer for</a:t>
            </a:r>
          </a:p>
          <a:p>
            <a:pPr lvl="3"/>
            <a:r>
              <a:rPr lang="en-US" dirty="0"/>
              <a:t>Accurate measuring data for navigation tasks</a:t>
            </a:r>
          </a:p>
          <a:p>
            <a:pPr lvl="3"/>
            <a:r>
              <a:rPr lang="en-US" dirty="0"/>
              <a:t>Detection of small objects in far distances</a:t>
            </a:r>
          </a:p>
          <a:p>
            <a:pPr lvl="3"/>
            <a:endParaRPr lang="en-US" dirty="0"/>
          </a:p>
          <a:p>
            <a:pPr lvl="2"/>
            <a:r>
              <a:rPr lang="en-US" sz="2000" b="1" dirty="0">
                <a:solidFill>
                  <a:srgbClr val="7030A0"/>
                </a:solidFill>
              </a:rPr>
              <a:t>⅓</a:t>
            </a:r>
            <a:r>
              <a:rPr lang="en-US" b="1" dirty="0"/>
              <a:t> </a:t>
            </a:r>
            <a:r>
              <a:rPr lang="en-US" dirty="0"/>
              <a:t>of the </a:t>
            </a:r>
            <a:r>
              <a:rPr lang="en-US" dirty="0" err="1"/>
              <a:t>vFOV</a:t>
            </a:r>
            <a:r>
              <a:rPr lang="en-US" dirty="0"/>
              <a:t> for:</a:t>
            </a:r>
          </a:p>
          <a:p>
            <a:pPr lvl="3"/>
            <a:r>
              <a:rPr lang="en-US" dirty="0"/>
              <a:t>Anti-collision of flat close to the ground obstacle, </a:t>
            </a:r>
            <a:br>
              <a:rPr lang="en-US" dirty="0"/>
            </a:br>
            <a:r>
              <a:rPr lang="en-US" dirty="0"/>
              <a:t>such as forklift tines or pallets</a:t>
            </a:r>
          </a:p>
          <a:p>
            <a:pPr lvl="3"/>
            <a:r>
              <a:rPr lang="en-US" dirty="0"/>
              <a:t>Cliff / ramp detection</a:t>
            </a:r>
          </a:p>
          <a:p>
            <a:pPr lvl="3"/>
            <a:r>
              <a:rPr lang="en-US" dirty="0"/>
              <a:t>Ground reference 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421CCF-5032-4C4B-9788-0D1A33EEF8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26A34-95E4-4ADA-B7C7-B2A5733B9E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68C7-5732-4D63-8DD8-03BCAB24F9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8" y="1484313"/>
            <a:ext cx="10728324" cy="602951"/>
          </a:xfrm>
        </p:spPr>
        <p:txBody>
          <a:bodyPr/>
          <a:lstStyle/>
          <a:p>
            <a:r>
              <a:rPr lang="de-DE" sz="1600" b="1" dirty="0"/>
              <a:t>     </a:t>
            </a:r>
            <a:r>
              <a:rPr lang="en-US" sz="1600" b="1" dirty="0"/>
              <a:t>Why to use the multiScan100 3D</a:t>
            </a:r>
            <a:r>
              <a:rPr lang="en-US" sz="1600" dirty="0"/>
              <a:t> </a:t>
            </a:r>
            <a:r>
              <a:rPr lang="en-US" sz="1600" b="1" dirty="0"/>
              <a:t>LiDAR to solve the applications?</a:t>
            </a:r>
            <a:r>
              <a:rPr lang="en-US" sz="1600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AAEB1E-F8D7-48DE-B371-7A4E69A7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373ABC7-781E-4A66-84E9-FA4BCD27E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Camera vs. LiDAR</a:t>
            </a: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579E0FDD-5A8F-41F6-9ECB-E9D763615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384" y="1412776"/>
            <a:ext cx="385663" cy="385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E7AE6-DDAA-4D0C-A0B9-ECE689F42252}"/>
              </a:ext>
            </a:extLst>
          </p:cNvPr>
          <p:cNvSpPr txBox="1"/>
          <p:nvPr/>
        </p:nvSpPr>
        <p:spPr bwMode="gray">
          <a:xfrm>
            <a:off x="983432" y="1802927"/>
            <a:ext cx="8496944" cy="1839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Unique combination of high-density horizontal layers and 3D point cloud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Two layers with 1/8° resolution to detect smaller objects in all distances and the chance to fulfill localization and mapping tasks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Rugged housing and design to suit rough ambient conditions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Variety of SW-Applications and Add-ons to serve customer-specific application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05B228-2DA1-4493-83D6-299AAB663A28}"/>
              </a:ext>
            </a:extLst>
          </p:cNvPr>
          <p:cNvSpPr txBox="1">
            <a:spLocks/>
          </p:cNvSpPr>
          <p:nvPr/>
        </p:nvSpPr>
        <p:spPr bwMode="gray">
          <a:xfrm>
            <a:off x="731838" y="3790844"/>
            <a:ext cx="10728324" cy="602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     </a:t>
            </a:r>
            <a:r>
              <a:rPr lang="en-US" sz="1600" b="1" dirty="0"/>
              <a:t>LiDAR vs. Camera – why does LiDAR win?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2E154-B8FC-4528-BAE3-DC0165A4E93D}"/>
              </a:ext>
            </a:extLst>
          </p:cNvPr>
          <p:cNvSpPr txBox="1"/>
          <p:nvPr/>
        </p:nvSpPr>
        <p:spPr bwMode="gray">
          <a:xfrm>
            <a:off x="983432" y="4109458"/>
            <a:ext cx="6984776" cy="18398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Bigger field of view (horizontal and vertical) – there is no camera with 360°</a:t>
            </a:r>
          </a:p>
          <a:p>
            <a:pPr marL="144000" indent="-144000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Higher ranges due to different technology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Higher robustness against ambient light conditions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High-density measurement data in horizontal scan layers</a:t>
            </a:r>
          </a:p>
          <a:p>
            <a:pPr marL="144000" indent="-144000" algn="l">
              <a:lnSpc>
                <a:spcPct val="150000"/>
              </a:lnSpc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Increased distance accuracy due to better measurement noise behavior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C618D7-7C7A-4D7B-BBDE-2D3602AEF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3734925"/>
            <a:ext cx="346722" cy="34672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112E5C5-12DB-471A-BED6-411BF248D2A0}"/>
              </a:ext>
            </a:extLst>
          </p:cNvPr>
          <p:cNvGrpSpPr/>
          <p:nvPr/>
        </p:nvGrpSpPr>
        <p:grpSpPr>
          <a:xfrm rot="12735761">
            <a:off x="9247752" y="3860341"/>
            <a:ext cx="4320000" cy="4320000"/>
            <a:chOff x="2044121" y="729122"/>
            <a:chExt cx="4320000" cy="4320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B480A0-E7DA-44A9-B71A-436E21A79E74}"/>
                </a:ext>
              </a:extLst>
            </p:cNvPr>
            <p:cNvSpPr/>
            <p:nvPr/>
          </p:nvSpPr>
          <p:spPr bwMode="gray">
            <a:xfrm>
              <a:off x="2044121" y="729122"/>
              <a:ext cx="4320000" cy="4320000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6" name="Rechteck: abgerundete Ecken 61">
              <a:extLst>
                <a:ext uri="{FF2B5EF4-FFF2-40B4-BE49-F238E27FC236}">
                  <a16:creationId xmlns:a16="http://schemas.microsoft.com/office/drawing/2014/main" id="{276B4807-927C-481D-818D-C8F2C4A094E5}"/>
                </a:ext>
              </a:extLst>
            </p:cNvPr>
            <p:cNvSpPr/>
            <p:nvPr/>
          </p:nvSpPr>
          <p:spPr bwMode="gray">
            <a:xfrm>
              <a:off x="4439816" y="2348511"/>
              <a:ext cx="270000" cy="14401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7" name="Rechteck: abgerundete Ecken 64">
              <a:extLst>
                <a:ext uri="{FF2B5EF4-FFF2-40B4-BE49-F238E27FC236}">
                  <a16:creationId xmlns:a16="http://schemas.microsoft.com/office/drawing/2014/main" id="{769FCA0A-2222-4E9B-B53C-AF69E7240DCC}"/>
                </a:ext>
              </a:extLst>
            </p:cNvPr>
            <p:cNvSpPr/>
            <p:nvPr/>
          </p:nvSpPr>
          <p:spPr bwMode="gray">
            <a:xfrm>
              <a:off x="4439816" y="3284984"/>
              <a:ext cx="270000" cy="14401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9A37FB4-305D-47B6-BE14-D76942260A7B}"/>
                </a:ext>
              </a:extLst>
            </p:cNvPr>
            <p:cNvGrpSpPr/>
            <p:nvPr/>
          </p:nvGrpSpPr>
          <p:grpSpPr>
            <a:xfrm>
              <a:off x="3536379" y="1547917"/>
              <a:ext cx="2110956" cy="2700000"/>
              <a:chOff x="8527550" y="4119378"/>
              <a:chExt cx="2110956" cy="2700000"/>
            </a:xfrm>
          </p:grpSpPr>
          <p:sp>
            <p:nvSpPr>
              <p:cNvPr id="71" name="Teilkreis 25">
                <a:extLst>
                  <a:ext uri="{FF2B5EF4-FFF2-40B4-BE49-F238E27FC236}">
                    <a16:creationId xmlns:a16="http://schemas.microsoft.com/office/drawing/2014/main" id="{E3A82B75-9F40-4147-A364-328F4130133B}"/>
                  </a:ext>
                </a:extLst>
              </p:cNvPr>
              <p:cNvSpPr/>
              <p:nvPr/>
            </p:nvSpPr>
            <p:spPr bwMode="gray">
              <a:xfrm rot="10800000">
                <a:off x="8585114" y="4119378"/>
                <a:ext cx="2053392" cy="2700000"/>
              </a:xfrm>
              <a:prstGeom prst="pie">
                <a:avLst>
                  <a:gd name="adj1" fmla="val 8844396"/>
                  <a:gd name="adj2" fmla="val 12978538"/>
                </a:avLst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2" name="Gruppieren 52">
                <a:extLst>
                  <a:ext uri="{FF2B5EF4-FFF2-40B4-BE49-F238E27FC236}">
                    <a16:creationId xmlns:a16="http://schemas.microsoft.com/office/drawing/2014/main" id="{DCD840D7-1FE3-4E9C-9BD8-4CC9628DC1FF}"/>
                  </a:ext>
                </a:extLst>
              </p:cNvPr>
              <p:cNvGrpSpPr/>
              <p:nvPr/>
            </p:nvGrpSpPr>
            <p:grpSpPr>
              <a:xfrm>
                <a:off x="8527550" y="4920339"/>
                <a:ext cx="1335485" cy="1080489"/>
                <a:chOff x="1775521" y="3860679"/>
                <a:chExt cx="1780647" cy="1080489"/>
              </a:xfrm>
            </p:grpSpPr>
            <p:sp>
              <p:nvSpPr>
                <p:cNvPr id="75" name="Rechteck: abgerundete Ecken 61">
                  <a:extLst>
                    <a:ext uri="{FF2B5EF4-FFF2-40B4-BE49-F238E27FC236}">
                      <a16:creationId xmlns:a16="http://schemas.microsoft.com/office/drawing/2014/main" id="{4D7A1871-A0F7-4CD6-A9ED-A23C92EA3E62}"/>
                    </a:ext>
                  </a:extLst>
                </p:cNvPr>
                <p:cNvSpPr/>
                <p:nvPr/>
              </p:nvSpPr>
              <p:spPr bwMode="gray">
                <a:xfrm>
                  <a:off x="2019996" y="3860679"/>
                  <a:ext cx="360000" cy="144016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Rechteck: abgerundete Ecken 64">
                  <a:extLst>
                    <a:ext uri="{FF2B5EF4-FFF2-40B4-BE49-F238E27FC236}">
                      <a16:creationId xmlns:a16="http://schemas.microsoft.com/office/drawing/2014/main" id="{355A368D-FFDF-4189-BA5D-E98AE0DFE0F9}"/>
                    </a:ext>
                  </a:extLst>
                </p:cNvPr>
                <p:cNvSpPr/>
                <p:nvPr/>
              </p:nvSpPr>
              <p:spPr bwMode="gray">
                <a:xfrm>
                  <a:off x="2019996" y="4797152"/>
                  <a:ext cx="360000" cy="144016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Rechteck: abgerundete Ecken 65">
                  <a:extLst>
                    <a:ext uri="{FF2B5EF4-FFF2-40B4-BE49-F238E27FC236}">
                      <a16:creationId xmlns:a16="http://schemas.microsoft.com/office/drawing/2014/main" id="{019F82E3-2D72-49BE-B61D-0B5C010D7B18}"/>
                    </a:ext>
                  </a:extLst>
                </p:cNvPr>
                <p:cNvSpPr/>
                <p:nvPr/>
              </p:nvSpPr>
              <p:spPr bwMode="gray">
                <a:xfrm>
                  <a:off x="1775521" y="3932688"/>
                  <a:ext cx="1780647" cy="936471"/>
                </a:xfrm>
                <a:prstGeom prst="roundRect">
                  <a:avLst>
                    <a:gd name="adj" fmla="val 1134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401213A-27D3-4F76-A912-9F29EF1E1043}"/>
                  </a:ext>
                </a:extLst>
              </p:cNvPr>
              <p:cNvSpPr txBox="1"/>
              <p:nvPr/>
            </p:nvSpPr>
            <p:spPr bwMode="gray">
              <a:xfrm flipV="1">
                <a:off x="9551133" y="5637042"/>
                <a:ext cx="657895" cy="216024"/>
              </a:xfrm>
              <a:prstGeom prst="rect">
                <a:avLst/>
              </a:prstGeom>
              <a:solidFill>
                <a:schemeClr val="bg1">
                  <a:lumMod val="95000"/>
                  <a:alpha val="74000"/>
                </a:schemeClr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buClr>
                    <a:schemeClr val="bg2"/>
                  </a:buClr>
                </a:pP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Camera</a:t>
                </a:r>
              </a:p>
            </p:txBody>
          </p:sp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5EDB7433-B068-46E9-9CE6-948C1802D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9672755" y="5296016"/>
                <a:ext cx="346722" cy="346722"/>
              </a:xfrm>
              <a:prstGeom prst="rect">
                <a:avLst/>
              </a:prstGeom>
            </p:spPr>
          </p:pic>
        </p:grpSp>
        <p:pic>
          <p:nvPicPr>
            <p:cNvPr id="69" name="Picture 68" descr="Shape, circle&#10;&#10;Description automatically generated">
              <a:extLst>
                <a:ext uri="{FF2B5EF4-FFF2-40B4-BE49-F238E27FC236}">
                  <a16:creationId xmlns:a16="http://schemas.microsoft.com/office/drawing/2014/main" id="{81139CEA-D3FB-4178-9092-4EF77F16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3466" y="2750444"/>
              <a:ext cx="281310" cy="27735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A6F4EE-C814-4CB2-8304-132BBDB28511}"/>
                </a:ext>
              </a:extLst>
            </p:cNvPr>
            <p:cNvSpPr txBox="1"/>
            <p:nvPr/>
          </p:nvSpPr>
          <p:spPr bwMode="gray">
            <a:xfrm flipV="1">
              <a:off x="3814482" y="2482737"/>
              <a:ext cx="797515" cy="241818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de-DE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multiScan100</a:t>
              </a:r>
              <a:endPara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4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15808 -0.1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799"/>
            <a:ext cx="12192000" cy="6197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Product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1839" y="5118100"/>
            <a:ext cx="10260706" cy="1191220"/>
          </a:xfrm>
        </p:spPr>
        <p:txBody>
          <a:bodyPr numCol="3" spcCol="360000">
            <a:normAutofit/>
          </a:bodyPr>
          <a:lstStyle/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sz="1200" dirty="0">
                <a:solidFill>
                  <a:schemeClr val="tx1"/>
                </a:solidFill>
              </a:rPr>
              <a:t>Highlights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sz="1200" dirty="0">
                <a:solidFill>
                  <a:schemeClr val="tx1"/>
                </a:solidFill>
              </a:rPr>
              <a:t>Features / Benefits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endParaRPr lang="en-US" sz="1200" dirty="0">
              <a:solidFill>
                <a:schemeClr val="tx1"/>
              </a:solidFill>
            </a:endParaRP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sz="1200" dirty="0">
                <a:solidFill>
                  <a:schemeClr val="tx1"/>
                </a:solidFill>
              </a:rPr>
              <a:t>Specification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sz="1200" dirty="0">
                <a:solidFill>
                  <a:schemeClr val="tx1"/>
                </a:solidFill>
              </a:rPr>
              <a:t>Configuration &amp; Diagnostics </a:t>
            </a:r>
          </a:p>
          <a:p>
            <a:pPr lvl="2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sz="1200" dirty="0">
                <a:solidFill>
                  <a:schemeClr val="tx1"/>
                </a:solidFill>
              </a:rPr>
              <a:t>Accessories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11" name="Picture Placeholder 10" descr="A picture containing toiletry, indoor&#10;&#10;Description automatically generated">
            <a:extLst>
              <a:ext uri="{FF2B5EF4-FFF2-40B4-BE49-F238E27FC236}">
                <a16:creationId xmlns:a16="http://schemas.microsoft.com/office/drawing/2014/main" id="{A1B4C098-FA20-4ABF-B4A9-D0FDE8A836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00500"/>
          </a:xfrm>
        </p:spPr>
      </p:pic>
    </p:spTree>
    <p:extLst>
      <p:ext uri="{BB962C8B-B14F-4D97-AF65-F5344CB8AC3E}">
        <p14:creationId xmlns:p14="http://schemas.microsoft.com/office/powerpoint/2010/main" val="1055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C783E9-4893-483A-B053-A4B0922CEFEA}"/>
              </a:ext>
            </a:extLst>
          </p:cNvPr>
          <p:cNvSpPr/>
          <p:nvPr/>
        </p:nvSpPr>
        <p:spPr bwMode="gray">
          <a:xfrm>
            <a:off x="623392" y="1484784"/>
            <a:ext cx="6480720" cy="1037361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381B4D-F1F3-467B-8CC3-9920299781DF}"/>
              </a:ext>
            </a:extLst>
          </p:cNvPr>
          <p:cNvSpPr/>
          <p:nvPr/>
        </p:nvSpPr>
        <p:spPr bwMode="gray">
          <a:xfrm>
            <a:off x="623392" y="2636912"/>
            <a:ext cx="6480720" cy="1037361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7DBF16-E1BE-4255-9FF0-6B9FE3ED2755}"/>
              </a:ext>
            </a:extLst>
          </p:cNvPr>
          <p:cNvSpPr/>
          <p:nvPr/>
        </p:nvSpPr>
        <p:spPr bwMode="gray">
          <a:xfrm>
            <a:off x="623392" y="3789040"/>
            <a:ext cx="6480720" cy="1037361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2530FB-BD34-43F0-9F62-090854338E84}"/>
              </a:ext>
            </a:extLst>
          </p:cNvPr>
          <p:cNvSpPr/>
          <p:nvPr/>
        </p:nvSpPr>
        <p:spPr bwMode="gray">
          <a:xfrm>
            <a:off x="623392" y="4941168"/>
            <a:ext cx="6480720" cy="1037361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6DDFA0-3974-4370-9CC5-310F94186A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7A24C-7A32-44E0-BE49-315F676BA0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F97B9A-C756-4D32-8987-4263B807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Highlights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8390D9-CCE6-4301-A674-A90BE6FB4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multiScan100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92124E-AB73-4A9E-9F07-231D77EE1D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3939466"/>
            <a:ext cx="732146" cy="733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D3ABB-5F2B-41C4-BEEC-49F999A2E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16" y="1689232"/>
            <a:ext cx="730800" cy="628463"/>
          </a:xfrm>
          <a:prstGeom prst="rect">
            <a:avLst/>
          </a:prstGeom>
        </p:spPr>
      </p:pic>
      <p:sp>
        <p:nvSpPr>
          <p:cNvPr id="14" name="Textfeld 37">
            <a:extLst>
              <a:ext uri="{FF2B5EF4-FFF2-40B4-BE49-F238E27FC236}">
                <a16:creationId xmlns:a16="http://schemas.microsoft.com/office/drawing/2014/main" id="{CB02DAA8-E1B0-4DD2-AB0F-9908DD7CACD9}"/>
              </a:ext>
            </a:extLst>
          </p:cNvPr>
          <p:cNvSpPr txBox="1"/>
          <p:nvPr/>
        </p:nvSpPr>
        <p:spPr bwMode="gray">
          <a:xfrm>
            <a:off x="3719737" y="1484816"/>
            <a:ext cx="3024335" cy="10373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cap="all" dirty="0">
                <a:solidFill>
                  <a:schemeClr val="tx2"/>
                </a:solidFill>
              </a:rPr>
              <a:t>compact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b="1" dirty="0"/>
              <a:t>Broad field of view combined with high-density layers</a:t>
            </a:r>
          </a:p>
        </p:txBody>
      </p:sp>
      <p:sp>
        <p:nvSpPr>
          <p:cNvPr id="15" name="Textfeld 38">
            <a:extLst>
              <a:ext uri="{FF2B5EF4-FFF2-40B4-BE49-F238E27FC236}">
                <a16:creationId xmlns:a16="http://schemas.microsoft.com/office/drawing/2014/main" id="{660EA57C-CE7C-4DA1-A7E8-209ADE3027E5}"/>
              </a:ext>
            </a:extLst>
          </p:cNvPr>
          <p:cNvSpPr txBox="1"/>
          <p:nvPr/>
        </p:nvSpPr>
        <p:spPr bwMode="gray">
          <a:xfrm>
            <a:off x="3719738" y="2651657"/>
            <a:ext cx="3240358" cy="102261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cap="all" dirty="0">
                <a:solidFill>
                  <a:schemeClr val="tx2"/>
                </a:solidFill>
              </a:rPr>
              <a:t>Reliable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b="1" dirty="0"/>
              <a:t>Reliable measuring data including multi-echo evaluation</a:t>
            </a:r>
          </a:p>
        </p:txBody>
      </p:sp>
      <p:sp>
        <p:nvSpPr>
          <p:cNvPr id="16" name="Textfeld 39">
            <a:extLst>
              <a:ext uri="{FF2B5EF4-FFF2-40B4-BE49-F238E27FC236}">
                <a16:creationId xmlns:a16="http://schemas.microsoft.com/office/drawing/2014/main" id="{21028064-F842-4348-A4BB-FFC44F16AC89}"/>
              </a:ext>
            </a:extLst>
          </p:cNvPr>
          <p:cNvSpPr txBox="1"/>
          <p:nvPr/>
        </p:nvSpPr>
        <p:spPr bwMode="gray">
          <a:xfrm>
            <a:off x="3719737" y="3789040"/>
            <a:ext cx="3164516" cy="10373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cap="all" dirty="0">
                <a:solidFill>
                  <a:schemeClr val="tx2"/>
                </a:solidFill>
              </a:rPr>
              <a:t>Robust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b="1" dirty="0"/>
              <a:t>Rugged design for outdoor environment</a:t>
            </a:r>
          </a:p>
        </p:txBody>
      </p:sp>
      <p:sp>
        <p:nvSpPr>
          <p:cNvPr id="17" name="Textfeld 40">
            <a:extLst>
              <a:ext uri="{FF2B5EF4-FFF2-40B4-BE49-F238E27FC236}">
                <a16:creationId xmlns:a16="http://schemas.microsoft.com/office/drawing/2014/main" id="{A5E74825-1250-4F13-B2EC-920AE600613E}"/>
              </a:ext>
            </a:extLst>
          </p:cNvPr>
          <p:cNvSpPr txBox="1"/>
          <p:nvPr/>
        </p:nvSpPr>
        <p:spPr bwMode="gray">
          <a:xfrm>
            <a:off x="3719736" y="4958379"/>
            <a:ext cx="3164517" cy="10201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cap="all" dirty="0">
                <a:solidFill>
                  <a:schemeClr val="tx2"/>
                </a:solidFill>
              </a:rPr>
              <a:t>Customer Centric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r>
              <a:rPr lang="en-US" sz="1600" b="1" dirty="0"/>
              <a:t>Application-specific sensor setup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841FF8-1E51-4315-B831-136A81675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13"/>
          <a:stretch/>
        </p:blipFill>
        <p:spPr>
          <a:xfrm>
            <a:off x="1829921" y="4941168"/>
            <a:ext cx="1619309" cy="1037361"/>
          </a:xfrm>
          <a:prstGeom prst="round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1B31F7-3AA2-4160-80AF-1D6AECE9B6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921" y="1498300"/>
            <a:ext cx="1609051" cy="1037329"/>
          </a:xfrm>
          <a:prstGeom prst="roundRect">
            <a:avLst>
              <a:gd name="adj" fmla="val 10760"/>
            </a:avLst>
          </a:prstGeom>
        </p:spPr>
      </p:pic>
      <p:pic>
        <p:nvPicPr>
          <p:cNvPr id="24" name="Picture 23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67AF193B-5C3D-4758-8836-09AB319DE0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1" y="3789040"/>
            <a:ext cx="1609051" cy="1037361"/>
          </a:xfrm>
          <a:prstGeom prst="roundRect">
            <a:avLst>
              <a:gd name="adj" fmla="val 13050"/>
            </a:avLst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882E25-33AC-44D4-89CA-9D958B982FA4}"/>
              </a:ext>
            </a:extLst>
          </p:cNvPr>
          <p:cNvSpPr/>
          <p:nvPr/>
        </p:nvSpPr>
        <p:spPr bwMode="gray">
          <a:xfrm>
            <a:off x="625394" y="1489377"/>
            <a:ext cx="6480720" cy="1037361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14943B-D3E1-440F-8A6D-B4D1CE822569}"/>
              </a:ext>
            </a:extLst>
          </p:cNvPr>
          <p:cNvSpPr/>
          <p:nvPr/>
        </p:nvSpPr>
        <p:spPr bwMode="gray">
          <a:xfrm>
            <a:off x="623392" y="3788194"/>
            <a:ext cx="6480720" cy="1037361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035F32-8704-48B8-9865-E26B1BB3E537}"/>
              </a:ext>
            </a:extLst>
          </p:cNvPr>
          <p:cNvSpPr/>
          <p:nvPr/>
        </p:nvSpPr>
        <p:spPr bwMode="gray">
          <a:xfrm>
            <a:off x="623392" y="4940322"/>
            <a:ext cx="6480720" cy="1037361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A39A4A2-73AF-43B7-84ED-3408D016F1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576" y="5112918"/>
            <a:ext cx="720000" cy="72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CF9C48D-60E4-443A-9235-180F3AD010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216" y="2810337"/>
            <a:ext cx="720000" cy="720000"/>
          </a:xfrm>
          <a:prstGeom prst="rect">
            <a:avLst/>
          </a:prstGeom>
        </p:spPr>
      </p:pic>
      <p:pic>
        <p:nvPicPr>
          <p:cNvPr id="1028" name="Picture 4" descr="38,702 Carbine Images, Stock Photos &amp; Vectors | Shutterstock">
            <a:extLst>
              <a:ext uri="{FF2B5EF4-FFF2-40B4-BE49-F238E27FC236}">
                <a16:creationId xmlns:a16="http://schemas.microsoft.com/office/drawing/2014/main" id="{7FFC553E-A6FE-4D8A-8A7C-07DECE70F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0085" y="2654354"/>
            <a:ext cx="1619309" cy="1037364"/>
          </a:xfrm>
          <a:prstGeom prst="roundRect">
            <a:avLst>
              <a:gd name="adj" fmla="val 144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2DF08E0-2939-465D-80AA-72177F6C24DD}"/>
              </a:ext>
            </a:extLst>
          </p:cNvPr>
          <p:cNvSpPr/>
          <p:nvPr/>
        </p:nvSpPr>
        <p:spPr bwMode="gray">
          <a:xfrm>
            <a:off x="623392" y="2651657"/>
            <a:ext cx="6480720" cy="1037361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35" name="Grafik 34" descr="Ein Bild, das drinnen, Tasse, Mixer enthält.&#10;&#10;Automatisch generierte Beschreibung">
            <a:extLst>
              <a:ext uri="{FF2B5EF4-FFF2-40B4-BE49-F238E27FC236}">
                <a16:creationId xmlns:a16="http://schemas.microsoft.com/office/drawing/2014/main" id="{8F95BE4A-97D0-4983-88DC-3FB5562ECB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4495" y="1551654"/>
            <a:ext cx="1887420" cy="44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/ Benefits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sp>
        <p:nvSpPr>
          <p:cNvPr id="44" name="Textfeld 43"/>
          <p:cNvSpPr txBox="1"/>
          <p:nvPr/>
        </p:nvSpPr>
        <p:spPr bwMode="gray">
          <a:xfrm>
            <a:off x="2458800" y="2652435"/>
            <a:ext cx="342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dirty="0"/>
              <a:t>High measurement </a:t>
            </a:r>
            <a:r>
              <a:rPr lang="en-US" sz="1400" b="1" dirty="0">
                <a:solidFill>
                  <a:schemeClr val="tx2"/>
                </a:solidFill>
              </a:rPr>
              <a:t>accuracy</a:t>
            </a:r>
            <a:r>
              <a:rPr lang="en-US" sz="1400" dirty="0"/>
              <a:t> with less measurement noise. Additional multi-echo technology to increase reliability</a:t>
            </a:r>
          </a:p>
        </p:txBody>
      </p:sp>
      <p:sp>
        <p:nvSpPr>
          <p:cNvPr id="45" name="Textfeld 44"/>
          <p:cNvSpPr txBox="1"/>
          <p:nvPr/>
        </p:nvSpPr>
        <p:spPr bwMode="gray">
          <a:xfrm>
            <a:off x="2458800" y="3836591"/>
            <a:ext cx="342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1400" dirty="0"/>
              <a:t>Ruggedized design for </a:t>
            </a:r>
            <a:r>
              <a:rPr lang="en-US" sz="1400" b="1" dirty="0">
                <a:solidFill>
                  <a:schemeClr val="tx2"/>
                </a:solidFill>
              </a:rPr>
              <a:t>rough ambient conditions</a:t>
            </a:r>
            <a:r>
              <a:rPr lang="en-US" sz="1400" dirty="0"/>
              <a:t>: IP69k, Shock and Vibration resistance</a:t>
            </a:r>
            <a:endParaRPr lang="de-DE" sz="1400" dirty="0"/>
          </a:p>
        </p:txBody>
      </p:sp>
      <p:sp>
        <p:nvSpPr>
          <p:cNvPr id="46" name="Textfeld 45"/>
          <p:cNvSpPr txBox="1"/>
          <p:nvPr/>
        </p:nvSpPr>
        <p:spPr bwMode="gray">
          <a:xfrm>
            <a:off x="2458800" y="5027388"/>
            <a:ext cx="342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1400" b="1" dirty="0">
                <a:solidFill>
                  <a:schemeClr val="tx2"/>
                </a:solidFill>
              </a:rPr>
              <a:t>Application-specific </a:t>
            </a:r>
            <a:r>
              <a:rPr lang="en-US" sz="1400" dirty="0"/>
              <a:t>sensor setup: selectable measurement module, system plug, Apps and SW Add-ons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985301" y="2652435"/>
            <a:ext cx="5473499" cy="1080000"/>
            <a:chOff x="5985301" y="2652435"/>
            <a:chExt cx="5473499" cy="1080000"/>
          </a:xfrm>
        </p:grpSpPr>
        <p:cxnSp>
          <p:nvCxnSpPr>
            <p:cNvPr id="49" name="Gerade Verbindung mit Pfeil 48"/>
            <p:cNvCxnSpPr/>
            <p:nvPr/>
          </p:nvCxnSpPr>
          <p:spPr bwMode="gray">
            <a:xfrm>
              <a:off x="5985301" y="3220461"/>
              <a:ext cx="198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 bwMode="gray">
            <a:xfrm>
              <a:off x="8038800" y="2652435"/>
              <a:ext cx="342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/>
                <a:t>a </a:t>
              </a:r>
              <a:r>
                <a:rPr lang="en-US" sz="1400" b="1" dirty="0">
                  <a:solidFill>
                    <a:schemeClr val="bg2"/>
                  </a:solidFill>
                </a:rPr>
                <a:t>proper identification </a:t>
              </a:r>
              <a:r>
                <a:rPr lang="en-US" sz="1400" dirty="0"/>
                <a:t>of obstacles as well as a </a:t>
              </a:r>
              <a:r>
                <a:rPr lang="en-US" sz="1400" b="1" dirty="0">
                  <a:solidFill>
                    <a:schemeClr val="bg2"/>
                  </a:solidFill>
                </a:rPr>
                <a:t>reliable </a:t>
              </a:r>
              <a:r>
                <a:rPr lang="en-US" sz="1400" dirty="0"/>
                <a:t>navigation and mapping with the sensor.</a:t>
              </a:r>
            </a:p>
          </p:txBody>
        </p:sp>
        <p:sp>
          <p:nvSpPr>
            <p:cNvPr id="48" name="Textfeld 47"/>
            <p:cNvSpPr txBox="1"/>
            <p:nvPr/>
          </p:nvSpPr>
          <p:spPr bwMode="gray">
            <a:xfrm>
              <a:off x="5988208" y="2736100"/>
              <a:ext cx="198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dirty="0"/>
                <a:t>… lead to …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985301" y="3838756"/>
            <a:ext cx="5473499" cy="1080000"/>
            <a:chOff x="5985301" y="3838756"/>
            <a:chExt cx="5473499" cy="1080000"/>
          </a:xfrm>
        </p:grpSpPr>
        <p:cxnSp>
          <p:nvCxnSpPr>
            <p:cNvPr id="12" name="Gerade Verbindung mit Pfeil 11"/>
            <p:cNvCxnSpPr/>
            <p:nvPr/>
          </p:nvCxnSpPr>
          <p:spPr bwMode="gray">
            <a:xfrm>
              <a:off x="5985301" y="4380921"/>
              <a:ext cx="198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 bwMode="gray">
            <a:xfrm>
              <a:off x="8038800" y="3838756"/>
              <a:ext cx="342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indoor and outdoor </a:t>
              </a:r>
              <a:r>
                <a:rPr lang="en-US" sz="1400" dirty="0"/>
                <a:t>usage </a:t>
              </a:r>
              <a:br>
                <a:rPr lang="en-US" sz="1400" dirty="0"/>
              </a:br>
              <a:r>
                <a:rPr lang="en-US" sz="1400" dirty="0"/>
                <a:t>although having rough ambient conditions.</a:t>
              </a:r>
            </a:p>
          </p:txBody>
        </p:sp>
        <p:sp>
          <p:nvSpPr>
            <p:cNvPr id="55" name="Textfeld 54"/>
            <p:cNvSpPr txBox="1"/>
            <p:nvPr/>
          </p:nvSpPr>
          <p:spPr bwMode="gray">
            <a:xfrm>
              <a:off x="5985301" y="3891904"/>
              <a:ext cx="198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dirty="0"/>
                <a:t>… enables …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985301" y="5027388"/>
            <a:ext cx="5473499" cy="1080000"/>
            <a:chOff x="5985301" y="5027388"/>
            <a:chExt cx="5473499" cy="1080000"/>
          </a:xfrm>
        </p:grpSpPr>
        <p:cxnSp>
          <p:nvCxnSpPr>
            <p:cNvPr id="51" name="Gerade Verbindung mit Pfeil 50"/>
            <p:cNvCxnSpPr/>
            <p:nvPr/>
          </p:nvCxnSpPr>
          <p:spPr bwMode="gray">
            <a:xfrm>
              <a:off x="5985301" y="5567344"/>
              <a:ext cx="198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 bwMode="gray">
            <a:xfrm>
              <a:off x="8038800" y="5027388"/>
              <a:ext cx="342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best sensor fit </a:t>
              </a:r>
              <a:r>
                <a:rPr lang="en-US" sz="1400" dirty="0"/>
                <a:t>for the required application by only paying for the functions which are really needed. </a:t>
              </a:r>
            </a:p>
          </p:txBody>
        </p:sp>
        <p:sp>
          <p:nvSpPr>
            <p:cNvPr id="56" name="Textfeld 55"/>
            <p:cNvSpPr txBox="1"/>
            <p:nvPr/>
          </p:nvSpPr>
          <p:spPr bwMode="gray">
            <a:xfrm>
              <a:off x="5985301" y="5083797"/>
              <a:ext cx="198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dirty="0"/>
                <a:t>… result in …</a:t>
              </a:r>
            </a:p>
          </p:txBody>
        </p:sp>
      </p:grpSp>
      <p:sp>
        <p:nvSpPr>
          <p:cNvPr id="26" name="Rechteck 25"/>
          <p:cNvSpPr/>
          <p:nvPr/>
        </p:nvSpPr>
        <p:spPr bwMode="gray">
          <a:xfrm>
            <a:off x="1168281" y="1627720"/>
            <a:ext cx="10745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 bwMode="gray">
          <a:xfrm>
            <a:off x="1159108" y="3324617"/>
            <a:ext cx="107454" cy="11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Rechteck 29"/>
          <p:cNvSpPr/>
          <p:nvPr/>
        </p:nvSpPr>
        <p:spPr bwMode="gray">
          <a:xfrm>
            <a:off x="1861968" y="3324617"/>
            <a:ext cx="107454" cy="11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985301" y="1255190"/>
            <a:ext cx="5474862" cy="1293089"/>
            <a:chOff x="5985301" y="1255190"/>
            <a:chExt cx="5474862" cy="1293089"/>
          </a:xfrm>
        </p:grpSpPr>
        <p:cxnSp>
          <p:nvCxnSpPr>
            <p:cNvPr id="50" name="Gerade Verbindung mit Pfeil 49"/>
            <p:cNvCxnSpPr/>
            <p:nvPr/>
          </p:nvCxnSpPr>
          <p:spPr bwMode="gray">
            <a:xfrm>
              <a:off x="5985301" y="2006366"/>
              <a:ext cx="198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 bwMode="gray">
            <a:xfrm>
              <a:off x="8038800" y="1466114"/>
              <a:ext cx="3420000" cy="10821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lIns="0" tIns="14400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have </a:t>
              </a:r>
              <a:r>
                <a:rPr lang="en-US" sz="1400" b="1" dirty="0">
                  <a:solidFill>
                    <a:schemeClr val="bg2"/>
                  </a:solidFill>
                </a:rPr>
                <a:t>best of both worlds</a:t>
              </a:r>
              <a:r>
                <a:rPr lang="en-US" sz="1400" dirty="0"/>
                <a:t>:</a:t>
              </a:r>
              <a:br>
                <a:rPr lang="en-US" sz="1400" dirty="0"/>
              </a:br>
              <a:r>
                <a:rPr lang="en-US" sz="1400" dirty="0"/>
                <a:t>high-density layer for navigation and 3D point cloud of the surrounding.</a:t>
              </a:r>
            </a:p>
          </p:txBody>
        </p:sp>
        <p:sp>
          <p:nvSpPr>
            <p:cNvPr id="47" name="Textfeld 46"/>
            <p:cNvSpPr txBox="1"/>
            <p:nvPr/>
          </p:nvSpPr>
          <p:spPr bwMode="gray">
            <a:xfrm>
              <a:off x="5985301" y="1524790"/>
              <a:ext cx="198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dirty="0"/>
                <a:t>… enable to …</a:t>
              </a:r>
            </a:p>
          </p:txBody>
        </p:sp>
        <p:sp>
          <p:nvSpPr>
            <p:cNvPr id="62" name="Textfeld 61"/>
            <p:cNvSpPr txBox="1"/>
            <p:nvPr/>
          </p:nvSpPr>
          <p:spPr bwMode="gray">
            <a:xfrm>
              <a:off x="8040216" y="1255190"/>
              <a:ext cx="3419947" cy="3606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buClr>
                  <a:schemeClr val="bg2"/>
                </a:buClr>
                <a:defRPr sz="1200" b="1" cap="all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Benefits</a:t>
              </a:r>
            </a:p>
          </p:txBody>
        </p:sp>
      </p:grpSp>
      <p:sp>
        <p:nvSpPr>
          <p:cNvPr id="42" name="Textfeld 41"/>
          <p:cNvSpPr txBox="1"/>
          <p:nvPr/>
        </p:nvSpPr>
        <p:spPr bwMode="gray">
          <a:xfrm>
            <a:off x="2458800" y="1466114"/>
            <a:ext cx="342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defRPr/>
            </a:pPr>
            <a:br>
              <a:rPr lang="en-US" sz="1400" dirty="0"/>
            </a:br>
            <a:r>
              <a:rPr lang="en-US" sz="1400" dirty="0"/>
              <a:t>Broad field of view (</a:t>
            </a:r>
            <a:r>
              <a:rPr lang="en-US" sz="1400" b="1" dirty="0">
                <a:solidFill>
                  <a:schemeClr val="tx2"/>
                </a:solidFill>
              </a:rPr>
              <a:t>360° x 65°</a:t>
            </a:r>
            <a:r>
              <a:rPr lang="en-US" sz="1400" dirty="0"/>
              <a:t>)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dirty="0"/>
              <a:t>including two </a:t>
            </a:r>
            <a:r>
              <a:rPr lang="en-US" sz="1400" b="1" dirty="0">
                <a:solidFill>
                  <a:schemeClr val="tx2"/>
                </a:solidFill>
              </a:rPr>
              <a:t>high-density layers </a:t>
            </a:r>
            <a:r>
              <a:rPr lang="en-US" sz="1400" dirty="0"/>
              <a:t>with less angular resolution of </a:t>
            </a:r>
            <a:r>
              <a:rPr lang="en-US" sz="1400" b="1" dirty="0">
                <a:solidFill>
                  <a:schemeClr val="tx2"/>
                </a:solidFill>
              </a:rPr>
              <a:t>0.125°</a:t>
            </a:r>
            <a:r>
              <a:rPr lang="en-US" sz="1400" dirty="0"/>
              <a:t> in one device</a:t>
            </a:r>
          </a:p>
        </p:txBody>
      </p:sp>
      <p:sp>
        <p:nvSpPr>
          <p:cNvPr id="61" name="Textfeld 60"/>
          <p:cNvSpPr txBox="1"/>
          <p:nvPr/>
        </p:nvSpPr>
        <p:spPr bwMode="gray">
          <a:xfrm>
            <a:off x="2458800" y="1256147"/>
            <a:ext cx="3420000" cy="3606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b="1" cap="all" dirty="0">
                <a:solidFill>
                  <a:schemeClr val="bg1"/>
                </a:solidFill>
              </a:rPr>
              <a:t>Features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AA49A-C039-405F-85A9-FF9395D22C9E}"/>
              </a:ext>
            </a:extLst>
          </p:cNvPr>
          <p:cNvGrpSpPr/>
          <p:nvPr/>
        </p:nvGrpSpPr>
        <p:grpSpPr>
          <a:xfrm>
            <a:off x="731838" y="3840465"/>
            <a:ext cx="1374162" cy="1083477"/>
            <a:chOff x="731838" y="3840465"/>
            <a:chExt cx="1374162" cy="1083477"/>
          </a:xfrm>
        </p:grpSpPr>
        <p:sp>
          <p:nvSpPr>
            <p:cNvPr id="36" name="Abgerundetes Rechteck 35"/>
            <p:cNvSpPr/>
            <p:nvPr/>
          </p:nvSpPr>
          <p:spPr bwMode="gray">
            <a:xfrm>
              <a:off x="1026000" y="384046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7" name="Textfeld 56"/>
            <p:cNvSpPr txBox="1"/>
            <p:nvPr/>
          </p:nvSpPr>
          <p:spPr bwMode="gray">
            <a:xfrm>
              <a:off x="731838" y="3843942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Robust</a:t>
              </a: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A224B821-B75C-45B0-8EDE-1176EDB1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0037" y="3963836"/>
              <a:ext cx="831926" cy="83325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176CE6-C8D8-406F-A8BD-E8944514DC5B}"/>
              </a:ext>
            </a:extLst>
          </p:cNvPr>
          <p:cNvGrpSpPr/>
          <p:nvPr/>
        </p:nvGrpSpPr>
        <p:grpSpPr>
          <a:xfrm>
            <a:off x="731837" y="1466114"/>
            <a:ext cx="1372428" cy="1080024"/>
            <a:chOff x="731837" y="1466114"/>
            <a:chExt cx="1372428" cy="1080024"/>
          </a:xfrm>
        </p:grpSpPr>
        <p:sp>
          <p:nvSpPr>
            <p:cNvPr id="23" name="Abgerundetes Rechteck 22"/>
            <p:cNvSpPr/>
            <p:nvPr/>
          </p:nvSpPr>
          <p:spPr bwMode="gray">
            <a:xfrm>
              <a:off x="1024265" y="146613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 bwMode="gray">
            <a:xfrm>
              <a:off x="731837" y="1466114"/>
              <a:ext cx="184667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Compact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2F76227-C6B5-4179-A553-AA3369B36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9067" y="1649082"/>
              <a:ext cx="830397" cy="71411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E61B58-9AA5-47D4-A98B-169BA53F8D2F}"/>
              </a:ext>
            </a:extLst>
          </p:cNvPr>
          <p:cNvGrpSpPr/>
          <p:nvPr/>
        </p:nvGrpSpPr>
        <p:grpSpPr>
          <a:xfrm>
            <a:off x="641609" y="5025894"/>
            <a:ext cx="1464391" cy="1164726"/>
            <a:chOff x="641609" y="5025894"/>
            <a:chExt cx="1464391" cy="1164726"/>
          </a:xfrm>
        </p:grpSpPr>
        <p:sp>
          <p:nvSpPr>
            <p:cNvPr id="32" name="Abgerundetes Rechteck 31"/>
            <p:cNvSpPr/>
            <p:nvPr/>
          </p:nvSpPr>
          <p:spPr bwMode="gray">
            <a:xfrm>
              <a:off x="1026000" y="502589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 bwMode="gray">
            <a:xfrm>
              <a:off x="641609" y="5025894"/>
              <a:ext cx="369332" cy="116472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Customer Centric</a:t>
              </a: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9530340C-4289-4E2F-8AAE-629CA6243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56938" y="5156832"/>
              <a:ext cx="818125" cy="8181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33BDE-6486-417D-86EB-43965F249442}"/>
              </a:ext>
            </a:extLst>
          </p:cNvPr>
          <p:cNvGrpSpPr/>
          <p:nvPr/>
        </p:nvGrpSpPr>
        <p:grpSpPr>
          <a:xfrm>
            <a:off x="733438" y="2652435"/>
            <a:ext cx="1370827" cy="1080000"/>
            <a:chOff x="733438" y="2652435"/>
            <a:chExt cx="1370827" cy="1080000"/>
          </a:xfrm>
        </p:grpSpPr>
        <p:sp>
          <p:nvSpPr>
            <p:cNvPr id="28" name="Abgerundetes Rechteck 27"/>
            <p:cNvSpPr/>
            <p:nvPr/>
          </p:nvSpPr>
          <p:spPr bwMode="gray">
            <a:xfrm>
              <a:off x="1024265" y="265243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 bwMode="gray">
            <a:xfrm>
              <a:off x="733438" y="2652435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reliable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5F40DA21-47D8-4130-8373-900FAA10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5203" y="2783373"/>
              <a:ext cx="818125" cy="81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2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/ Benefits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2532064" y="3558718"/>
            <a:ext cx="8928100" cy="2422853"/>
          </a:xfrm>
        </p:spPr>
        <p:txBody>
          <a:bodyPr anchor="ctr"/>
          <a:lstStyle/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With the multiScan100 and the 360° horizontal field of view an obstacle detection </a:t>
            </a:r>
            <a:r>
              <a:rPr lang="en-US" b="1" dirty="0">
                <a:solidFill>
                  <a:schemeClr val="bg2"/>
                </a:solidFill>
              </a:rPr>
              <a:t>around the full </a:t>
            </a:r>
            <a:r>
              <a:rPr lang="en-US" dirty="0"/>
              <a:t>vehicle is possible if the sensor is placed correctly (with nothing in front of the sensor) 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16 scan layers for </a:t>
            </a:r>
            <a:r>
              <a:rPr lang="en-US" b="1" dirty="0">
                <a:solidFill>
                  <a:schemeClr val="bg2"/>
                </a:solidFill>
              </a:rPr>
              <a:t>dense point cloud</a:t>
            </a:r>
            <a:r>
              <a:rPr lang="en-US" dirty="0"/>
              <a:t> and higher chance to detect obstacles 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Vertical field of view: </a:t>
            </a:r>
            <a:r>
              <a:rPr lang="en-US" b="1" dirty="0">
                <a:solidFill>
                  <a:schemeClr val="bg2"/>
                </a:solidFill>
              </a:rPr>
              <a:t>-22.5° ... +42.5° </a:t>
            </a:r>
            <a:r>
              <a:rPr lang="en-US" dirty="0"/>
              <a:t>leads to the fact that flat objects can be detected on the ground while having a proper scan layer setting for obstacles in front and above the vehicle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bg2"/>
                </a:solidFill>
              </a:rPr>
              <a:t>High resolution 0° </a:t>
            </a:r>
            <a:r>
              <a:rPr lang="en-US" dirty="0"/>
              <a:t>scan layer enables easy navigation purposes and detection of small obstacles even in far distance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532063" y="1484313"/>
            <a:ext cx="2880000" cy="1440631"/>
            <a:chOff x="2532064" y="1484313"/>
            <a:chExt cx="2702157" cy="1440631"/>
          </a:xfrm>
        </p:grpSpPr>
        <p:sp>
          <p:nvSpPr>
            <p:cNvPr id="30" name="Textfeld 29"/>
            <p:cNvSpPr txBox="1"/>
            <p:nvPr/>
          </p:nvSpPr>
          <p:spPr bwMode="gray">
            <a:xfrm>
              <a:off x="2534221" y="1484313"/>
              <a:ext cx="2700000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defRPr/>
              </a:pPr>
              <a:r>
                <a:rPr lang="en-US" sz="1400" dirty="0"/>
                <a:t>Broad field of view (</a:t>
              </a:r>
              <a:r>
                <a:rPr lang="en-US" sz="1400" b="1" dirty="0">
                  <a:solidFill>
                    <a:schemeClr val="tx2"/>
                  </a:solidFill>
                </a:rPr>
                <a:t>360° x 65°</a:t>
              </a:r>
              <a:r>
                <a:rPr lang="en-US" sz="1400" dirty="0"/>
                <a:t>)</a:t>
              </a:r>
              <a:r>
                <a:rPr lang="en-US" sz="1400" b="1" dirty="0">
                  <a:solidFill>
                    <a:schemeClr val="tx2"/>
                  </a:solidFill>
                </a:rPr>
                <a:t> </a:t>
              </a:r>
              <a:r>
                <a:rPr lang="en-US" sz="1400" dirty="0"/>
                <a:t>including two </a:t>
              </a:r>
              <a:r>
                <a:rPr lang="en-US" sz="1400" b="1" dirty="0">
                  <a:solidFill>
                    <a:schemeClr val="tx2"/>
                  </a:solidFill>
                </a:rPr>
                <a:t>high-density layers </a:t>
              </a:r>
              <a:r>
                <a:rPr lang="en-US" sz="1400" dirty="0"/>
                <a:t>with less angular resolution of </a:t>
              </a:r>
              <a:r>
                <a:rPr lang="en-US" sz="1400" b="1" dirty="0">
                  <a:solidFill>
                    <a:schemeClr val="tx2"/>
                  </a:solidFill>
                </a:rPr>
                <a:t>0.125°</a:t>
              </a:r>
              <a:r>
                <a:rPr lang="en-US" sz="1400" dirty="0"/>
                <a:t> in one device</a:t>
              </a:r>
            </a:p>
          </p:txBody>
        </p:sp>
        <p:sp>
          <p:nvSpPr>
            <p:cNvPr id="4" name="Textfeld 3"/>
            <p:cNvSpPr txBox="1"/>
            <p:nvPr/>
          </p:nvSpPr>
          <p:spPr bwMode="gray">
            <a:xfrm>
              <a:off x="2532064" y="2564313"/>
              <a:ext cx="2700000" cy="3606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b="1" cap="all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82453" y="1481753"/>
            <a:ext cx="2878181" cy="1440631"/>
            <a:chOff x="7032625" y="1481753"/>
            <a:chExt cx="2700338" cy="1440631"/>
          </a:xfrm>
        </p:grpSpPr>
        <p:sp>
          <p:nvSpPr>
            <p:cNvPr id="29" name="Textfeld 28"/>
            <p:cNvSpPr txBox="1"/>
            <p:nvPr/>
          </p:nvSpPr>
          <p:spPr bwMode="gray">
            <a:xfrm>
              <a:off x="7032625" y="1481753"/>
              <a:ext cx="2700338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have </a:t>
              </a:r>
              <a:r>
                <a:rPr lang="en-US" sz="1400" b="1" dirty="0">
                  <a:solidFill>
                    <a:schemeClr val="bg2"/>
                  </a:solidFill>
                </a:rPr>
                <a:t>best of both worlds</a:t>
              </a:r>
              <a:r>
                <a:rPr lang="en-US" sz="1400" dirty="0"/>
                <a:t>:</a:t>
              </a:r>
              <a:br>
                <a:rPr lang="en-US" sz="1400" dirty="0"/>
              </a:br>
              <a:r>
                <a:rPr lang="en-US" sz="1400" dirty="0"/>
                <a:t>high-density layer for navigation and 3D point cloud of the surrounding.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7032625" y="2561753"/>
              <a:ext cx="2700338" cy="3606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buClr>
                  <a:schemeClr val="bg2"/>
                </a:buClr>
                <a:defRPr sz="1200" b="1" cap="all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Benefit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917258" y="1982385"/>
            <a:ext cx="2160000" cy="375458"/>
            <a:chOff x="5412514" y="1966502"/>
            <a:chExt cx="2160000" cy="375458"/>
          </a:xfrm>
        </p:grpSpPr>
        <p:cxnSp>
          <p:nvCxnSpPr>
            <p:cNvPr id="23" name="Gerade Verbindung mit Pfeil 22"/>
            <p:cNvCxnSpPr/>
            <p:nvPr/>
          </p:nvCxnSpPr>
          <p:spPr bwMode="gray">
            <a:xfrm>
              <a:off x="5412514" y="2341007"/>
              <a:ext cx="216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 bwMode="gray">
            <a:xfrm>
              <a:off x="5412514" y="1966502"/>
              <a:ext cx="216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… enable to …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F6B409-7015-4206-96D7-B5A6EBF20D49}"/>
              </a:ext>
            </a:extLst>
          </p:cNvPr>
          <p:cNvGrpSpPr/>
          <p:nvPr/>
        </p:nvGrpSpPr>
        <p:grpSpPr>
          <a:xfrm>
            <a:off x="1007134" y="3433000"/>
            <a:ext cx="365912" cy="2674289"/>
            <a:chOff x="1007134" y="3433000"/>
            <a:chExt cx="365912" cy="2674289"/>
          </a:xfrm>
        </p:grpSpPr>
        <p:cxnSp>
          <p:nvCxnSpPr>
            <p:cNvPr id="13" name="Gerader Verbinder 12"/>
            <p:cNvCxnSpPr/>
            <p:nvPr/>
          </p:nvCxnSpPr>
          <p:spPr bwMode="gray">
            <a:xfrm rot="5400000">
              <a:off x="520739" y="5567289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 bwMode="gray">
            <a:xfrm rot="16200000">
              <a:off x="520737" y="3973000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gray">
            <a:xfrm rot="18900000">
              <a:off x="1190090" y="4459413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 bwMode="gray">
            <a:xfrm rot="13500000">
              <a:off x="1190090" y="4714963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/>
          <p:cNvSpPr txBox="1"/>
          <p:nvPr/>
        </p:nvSpPr>
        <p:spPr bwMode="gray">
          <a:xfrm>
            <a:off x="731836" y="4228549"/>
            <a:ext cx="184667" cy="1080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200" cap="all" dirty="0">
                <a:solidFill>
                  <a:schemeClr val="accent2"/>
                </a:solidFill>
              </a:rPr>
              <a:t>Advantages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FBF035-D86E-4378-8664-E74C09DF221C}"/>
              </a:ext>
            </a:extLst>
          </p:cNvPr>
          <p:cNvGrpSpPr/>
          <p:nvPr/>
        </p:nvGrpSpPr>
        <p:grpSpPr>
          <a:xfrm>
            <a:off x="731837" y="1466113"/>
            <a:ext cx="1372428" cy="1080024"/>
            <a:chOff x="731837" y="1466114"/>
            <a:chExt cx="1372428" cy="1080024"/>
          </a:xfrm>
        </p:grpSpPr>
        <p:sp>
          <p:nvSpPr>
            <p:cNvPr id="47" name="Abgerundetes Rechteck 22">
              <a:extLst>
                <a:ext uri="{FF2B5EF4-FFF2-40B4-BE49-F238E27FC236}">
                  <a16:creationId xmlns:a16="http://schemas.microsoft.com/office/drawing/2014/main" id="{05D3E353-9304-4CF9-BC23-E8A93E3584BF}"/>
                </a:ext>
              </a:extLst>
            </p:cNvPr>
            <p:cNvSpPr/>
            <p:nvPr/>
          </p:nvSpPr>
          <p:spPr bwMode="gray">
            <a:xfrm>
              <a:off x="1024265" y="146613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8" name="Textfeld 52">
              <a:extLst>
                <a:ext uri="{FF2B5EF4-FFF2-40B4-BE49-F238E27FC236}">
                  <a16:creationId xmlns:a16="http://schemas.microsoft.com/office/drawing/2014/main" id="{2F7C1203-D05B-4591-9E5A-9710E1513DA7}"/>
                </a:ext>
              </a:extLst>
            </p:cNvPr>
            <p:cNvSpPr txBox="1"/>
            <p:nvPr/>
          </p:nvSpPr>
          <p:spPr bwMode="gray">
            <a:xfrm>
              <a:off x="731837" y="1466114"/>
              <a:ext cx="184667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Compact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7A78EFB-6322-4181-B727-EF1363D63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9067" y="1649082"/>
              <a:ext cx="830397" cy="714113"/>
            </a:xfrm>
            <a:prstGeom prst="rect">
              <a:avLst/>
            </a:prstGeom>
          </p:spPr>
        </p:pic>
      </p:grp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8F2EA002-90E6-410E-A577-4DDE0D65C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3651">
            <a:off x="10576511" y="5218487"/>
            <a:ext cx="1781715" cy="17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>
          <a:xfrm>
            <a:off x="731836" y="6525344"/>
            <a:ext cx="8928101" cy="404811"/>
          </a:xfrm>
        </p:spPr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/ Benefits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  <a:p>
            <a:endParaRPr lang="en-US" dirty="0"/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2532064" y="4205415"/>
            <a:ext cx="8928100" cy="1129459"/>
          </a:xfrm>
        </p:spPr>
        <p:txBody>
          <a:bodyPr anchor="ctr"/>
          <a:lstStyle/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Objects and persons around the sensor are identified properly</a:t>
            </a:r>
            <a:endParaRPr lang="en-US" b="1" dirty="0">
              <a:solidFill>
                <a:schemeClr val="bg2"/>
              </a:solidFill>
            </a:endParaRP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bg2"/>
                </a:solidFill>
              </a:rPr>
              <a:t>Multi-echo technology </a:t>
            </a:r>
            <a:r>
              <a:rPr lang="en-US" dirty="0"/>
              <a:t>generates three echoes per beam to get a higher availability by filtering irrelevant measuring data like rain drops or dust</a:t>
            </a:r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Segmented data output results in reduced latencies thus </a:t>
            </a:r>
            <a:r>
              <a:rPr lang="en-US" b="1" dirty="0">
                <a:solidFill>
                  <a:schemeClr val="bg2"/>
                </a:solidFill>
              </a:rPr>
              <a:t>less time blurring</a:t>
            </a:r>
            <a:endParaRPr lang="en-US" dirty="0"/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Very good </a:t>
            </a:r>
            <a:r>
              <a:rPr lang="en-US" b="1" dirty="0">
                <a:solidFill>
                  <a:schemeClr val="bg2"/>
                </a:solidFill>
              </a:rPr>
              <a:t>scan field flatness </a:t>
            </a:r>
            <a:r>
              <a:rPr lang="en-US" dirty="0"/>
              <a:t>of </a:t>
            </a:r>
            <a:r>
              <a:rPr lang="de-DE" dirty="0"/>
              <a:t>±</a:t>
            </a:r>
            <a:r>
              <a:rPr lang="en-US" dirty="0"/>
              <a:t>0.5° for reliable navigation purposes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2532064" y="1484313"/>
            <a:ext cx="2880000" cy="1440631"/>
            <a:chOff x="2532064" y="1484313"/>
            <a:chExt cx="2702157" cy="1440631"/>
          </a:xfrm>
        </p:grpSpPr>
        <p:sp>
          <p:nvSpPr>
            <p:cNvPr id="30" name="Textfeld 29"/>
            <p:cNvSpPr txBox="1"/>
            <p:nvPr/>
          </p:nvSpPr>
          <p:spPr bwMode="gray">
            <a:xfrm>
              <a:off x="2534221" y="1484313"/>
              <a:ext cx="2700000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High measurement </a:t>
              </a:r>
              <a:r>
                <a:rPr lang="en-US" sz="1400" b="1" dirty="0">
                  <a:solidFill>
                    <a:schemeClr val="tx2"/>
                  </a:solidFill>
                </a:rPr>
                <a:t>accuracy</a:t>
              </a:r>
              <a:r>
                <a:rPr lang="en-US" sz="1400" dirty="0"/>
                <a:t> with less measurement noise. Additional multi-echo technology to increase reliability</a:t>
              </a:r>
            </a:p>
          </p:txBody>
        </p:sp>
        <p:sp>
          <p:nvSpPr>
            <p:cNvPr id="4" name="Textfeld 3"/>
            <p:cNvSpPr txBox="1"/>
            <p:nvPr/>
          </p:nvSpPr>
          <p:spPr bwMode="gray">
            <a:xfrm>
              <a:off x="2532064" y="2564313"/>
              <a:ext cx="2700000" cy="3606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b="1" cap="all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82452" y="1481753"/>
            <a:ext cx="2878182" cy="1440631"/>
            <a:chOff x="7032625" y="1481753"/>
            <a:chExt cx="2700338" cy="1440631"/>
          </a:xfrm>
        </p:grpSpPr>
        <p:sp>
          <p:nvSpPr>
            <p:cNvPr id="29" name="Textfeld 28"/>
            <p:cNvSpPr txBox="1"/>
            <p:nvPr/>
          </p:nvSpPr>
          <p:spPr bwMode="gray">
            <a:xfrm>
              <a:off x="7032625" y="1481753"/>
              <a:ext cx="2700338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dirty="0"/>
                <a:t>a </a:t>
              </a:r>
              <a:r>
                <a:rPr lang="en-US" sz="1400" b="1" dirty="0">
                  <a:solidFill>
                    <a:schemeClr val="bg2"/>
                  </a:solidFill>
                </a:rPr>
                <a:t>proper identification </a:t>
              </a:r>
              <a:r>
                <a:rPr lang="en-US" sz="1400" dirty="0"/>
                <a:t>of obstacles as well as a </a:t>
              </a:r>
              <a:r>
                <a:rPr lang="en-US" sz="1400" b="1" dirty="0">
                  <a:solidFill>
                    <a:schemeClr val="bg2"/>
                  </a:solidFill>
                </a:rPr>
                <a:t>reliable </a:t>
              </a:r>
              <a:r>
                <a:rPr lang="en-US" sz="1400" dirty="0"/>
                <a:t>navigation and mapping with the sensor.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7032625" y="2561753"/>
              <a:ext cx="2700338" cy="3606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buClr>
                  <a:schemeClr val="bg2"/>
                </a:buClr>
                <a:defRPr sz="1200" b="1" cap="all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Benefit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917258" y="1982385"/>
            <a:ext cx="2160000" cy="375458"/>
            <a:chOff x="5412514" y="1966502"/>
            <a:chExt cx="2160000" cy="375458"/>
          </a:xfrm>
        </p:grpSpPr>
        <p:cxnSp>
          <p:nvCxnSpPr>
            <p:cNvPr id="23" name="Gerade Verbindung mit Pfeil 22"/>
            <p:cNvCxnSpPr/>
            <p:nvPr/>
          </p:nvCxnSpPr>
          <p:spPr bwMode="gray">
            <a:xfrm>
              <a:off x="5412514" y="2341007"/>
              <a:ext cx="216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 bwMode="gray">
            <a:xfrm>
              <a:off x="5412514" y="1966502"/>
              <a:ext cx="216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… enables a …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 rot="16200000">
            <a:off x="-147055" y="4587188"/>
            <a:ext cx="2674289" cy="365912"/>
            <a:chOff x="509976" y="3006412"/>
            <a:chExt cx="2674289" cy="365912"/>
          </a:xfrm>
        </p:grpSpPr>
        <p:cxnSp>
          <p:nvCxnSpPr>
            <p:cNvPr id="13" name="Gerader Verbinder 12"/>
            <p:cNvCxnSpPr/>
            <p:nvPr/>
          </p:nvCxnSpPr>
          <p:spPr bwMode="gray">
            <a:xfrm rot="10800000">
              <a:off x="509976" y="3060017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 bwMode="gray">
            <a:xfrm>
              <a:off x="2104265" y="3060015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gray">
            <a:xfrm rot="2700000">
              <a:off x="197489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 bwMode="gray">
            <a:xfrm rot="-2700000">
              <a:off x="171934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/>
          <p:cNvSpPr txBox="1"/>
          <p:nvPr/>
        </p:nvSpPr>
        <p:spPr bwMode="gray">
          <a:xfrm>
            <a:off x="731836" y="4228549"/>
            <a:ext cx="184667" cy="1080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200" cap="all" dirty="0">
                <a:solidFill>
                  <a:schemeClr val="accent2"/>
                </a:solidFill>
              </a:rPr>
              <a:t>Advantages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7C8B3C-5E8E-4925-AD66-1B67CC19A21B}"/>
              </a:ext>
            </a:extLst>
          </p:cNvPr>
          <p:cNvGrpSpPr/>
          <p:nvPr/>
        </p:nvGrpSpPr>
        <p:grpSpPr>
          <a:xfrm>
            <a:off x="733438" y="1462136"/>
            <a:ext cx="1370827" cy="1080000"/>
            <a:chOff x="733438" y="2652435"/>
            <a:chExt cx="1370827" cy="1080000"/>
          </a:xfrm>
        </p:grpSpPr>
        <p:sp>
          <p:nvSpPr>
            <p:cNvPr id="47" name="Abgerundetes Rechteck 27">
              <a:extLst>
                <a:ext uri="{FF2B5EF4-FFF2-40B4-BE49-F238E27FC236}">
                  <a16:creationId xmlns:a16="http://schemas.microsoft.com/office/drawing/2014/main" id="{8C2C86AB-0E2F-4B92-9F26-838B6546DE93}"/>
                </a:ext>
              </a:extLst>
            </p:cNvPr>
            <p:cNvSpPr/>
            <p:nvPr/>
          </p:nvSpPr>
          <p:spPr bwMode="gray">
            <a:xfrm>
              <a:off x="1024265" y="265243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8" name="Textfeld 53">
              <a:extLst>
                <a:ext uri="{FF2B5EF4-FFF2-40B4-BE49-F238E27FC236}">
                  <a16:creationId xmlns:a16="http://schemas.microsoft.com/office/drawing/2014/main" id="{3B682135-4724-4E65-A111-31255425DA1F}"/>
                </a:ext>
              </a:extLst>
            </p:cNvPr>
            <p:cNvSpPr txBox="1"/>
            <p:nvPr/>
          </p:nvSpPr>
          <p:spPr bwMode="gray">
            <a:xfrm>
              <a:off x="733438" y="2652435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reliable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19E4DB1A-85A9-4B67-AF03-DAED1ACD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5203" y="2783373"/>
              <a:ext cx="818125" cy="818125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83EC8305-F6D5-4E7A-8ECB-D3B5DC5C8E15}"/>
              </a:ext>
            </a:extLst>
          </p:cNvPr>
          <p:cNvGrpSpPr/>
          <p:nvPr/>
        </p:nvGrpSpPr>
        <p:grpSpPr>
          <a:xfrm rot="609506">
            <a:off x="10312651" y="4903940"/>
            <a:ext cx="1475956" cy="1403456"/>
            <a:chOff x="7455905" y="1366558"/>
            <a:chExt cx="3824671" cy="3636799"/>
          </a:xfrm>
        </p:grpSpPr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BCA7CF8B-66CD-44EF-94C0-88C8E39BBEA9}"/>
                </a:ext>
              </a:extLst>
            </p:cNvPr>
            <p:cNvSpPr/>
            <p:nvPr/>
          </p:nvSpPr>
          <p:spPr bwMode="gray">
            <a:xfrm>
              <a:off x="7736320" y="3404023"/>
              <a:ext cx="3261030" cy="665984"/>
            </a:xfrm>
            <a:prstGeom prst="triangle">
              <a:avLst/>
            </a:prstGeom>
            <a:solidFill>
              <a:srgbClr val="D3B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10E2CC2-32A9-418E-AEB8-8392CD8C14C2}"/>
                </a:ext>
              </a:extLst>
            </p:cNvPr>
            <p:cNvSpPr/>
            <p:nvPr/>
          </p:nvSpPr>
          <p:spPr bwMode="gray">
            <a:xfrm rot="10800000">
              <a:off x="7464152" y="3789040"/>
              <a:ext cx="3816424" cy="1214317"/>
            </a:xfrm>
            <a:prstGeom prst="ellipse">
              <a:avLst/>
            </a:prstGeom>
            <a:gradFill>
              <a:gsLst>
                <a:gs pos="0">
                  <a:srgbClr val="FEDF7F"/>
                </a:gs>
                <a:gs pos="100000">
                  <a:srgbClr val="D6C1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850993F1-5AC1-4FBC-A060-7AADE909CB8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680176" y="2252963"/>
              <a:ext cx="1490786" cy="10949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3F2787F0-DA9D-4EE2-B8AA-1FDD8C0B1A9A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9553961" y="2272447"/>
              <a:ext cx="1475375" cy="107549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Gleichschenkliges Dreieck 34">
              <a:extLst>
                <a:ext uri="{FF2B5EF4-FFF2-40B4-BE49-F238E27FC236}">
                  <a16:creationId xmlns:a16="http://schemas.microsoft.com/office/drawing/2014/main" id="{D6E2F8F2-EE29-49D5-A64B-FE4B2D2BD55D}"/>
                </a:ext>
              </a:extLst>
            </p:cNvPr>
            <p:cNvSpPr/>
            <p:nvPr/>
          </p:nvSpPr>
          <p:spPr bwMode="gray">
            <a:xfrm rot="10800000">
              <a:off x="7558864" y="2186905"/>
              <a:ext cx="3607194" cy="1326392"/>
            </a:xfrm>
            <a:prstGeom prst="triangle">
              <a:avLst/>
            </a:prstGeom>
            <a:gradFill>
              <a:gsLst>
                <a:gs pos="0">
                  <a:srgbClr val="FFC000">
                    <a:alpha val="50000"/>
                    <a:lumMod val="50000"/>
                  </a:srgbClr>
                </a:gs>
                <a:gs pos="100000">
                  <a:srgbClr val="FFC000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242ADD65-ABCB-468E-9EAB-8F3E3B36B351}"/>
                </a:ext>
              </a:extLst>
            </p:cNvPr>
            <p:cNvSpPr/>
            <p:nvPr/>
          </p:nvSpPr>
          <p:spPr bwMode="gray">
            <a:xfrm>
              <a:off x="7526258" y="1375355"/>
              <a:ext cx="3682302" cy="11684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3204B1C-5F83-4DE3-97CB-9C1ABA072E93}"/>
                </a:ext>
              </a:extLst>
            </p:cNvPr>
            <p:cNvSpPr/>
            <p:nvPr/>
          </p:nvSpPr>
          <p:spPr bwMode="gray">
            <a:xfrm>
              <a:off x="7455905" y="1366558"/>
              <a:ext cx="3816424" cy="1214317"/>
            </a:xfrm>
            <a:prstGeom prst="ellipse">
              <a:avLst/>
            </a:prstGeom>
            <a:gradFill>
              <a:gsLst>
                <a:gs pos="0">
                  <a:srgbClr val="FFC000">
                    <a:alpha val="50000"/>
                  </a:srgbClr>
                </a:gs>
                <a:gs pos="100000">
                  <a:srgbClr val="FFC000">
                    <a:lumMod val="60000"/>
                    <a:alpha val="50000"/>
                  </a:srgbClr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3" name="Flussdiagramm: Verbinder 42">
            <a:extLst>
              <a:ext uri="{FF2B5EF4-FFF2-40B4-BE49-F238E27FC236}">
                <a16:creationId xmlns:a16="http://schemas.microsoft.com/office/drawing/2014/main" id="{9A8268BA-0BEE-4F34-BC40-367235167759}"/>
              </a:ext>
            </a:extLst>
          </p:cNvPr>
          <p:cNvSpPr/>
          <p:nvPr/>
        </p:nvSpPr>
        <p:spPr bwMode="gray">
          <a:xfrm rot="609506">
            <a:off x="10315834" y="4944436"/>
            <a:ext cx="1484019" cy="1484019"/>
          </a:xfrm>
          <a:prstGeom prst="flowChartConnector">
            <a:avLst/>
          </a:prstGeom>
          <a:solidFill>
            <a:srgbClr val="EA0823">
              <a:alpha val="14902"/>
            </a:srgbClr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6C63D012-EBA7-4428-9C4A-5DE44BC133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9506">
            <a:off x="10981271" y="5628779"/>
            <a:ext cx="141028" cy="1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/ Benefits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2532064" y="3765606"/>
            <a:ext cx="8928100" cy="2009077"/>
          </a:xfrm>
        </p:spPr>
        <p:txBody>
          <a:bodyPr anchor="ctr"/>
          <a:lstStyle/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Improved </a:t>
            </a:r>
            <a:r>
              <a:rPr lang="en-US" b="1" dirty="0">
                <a:solidFill>
                  <a:schemeClr val="bg2"/>
                </a:solidFill>
              </a:rPr>
              <a:t>outdoor</a:t>
            </a:r>
            <a:r>
              <a:rPr lang="en-US" dirty="0"/>
              <a:t> capabilities with IP65, IP67 and IP69k which means the sensor is completely dustproof and can withstand washdown at pressure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Reliable measurement performance: </a:t>
            </a:r>
            <a:r>
              <a:rPr lang="en-US" b="1" dirty="0">
                <a:solidFill>
                  <a:schemeClr val="bg2"/>
                </a:solidFill>
              </a:rPr>
              <a:t>Shock and Vibration </a:t>
            </a:r>
            <a:r>
              <a:rPr lang="en-US" dirty="0"/>
              <a:t>resistance 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bg2"/>
                </a:solidFill>
              </a:rPr>
              <a:t>Measurement filters </a:t>
            </a:r>
            <a:r>
              <a:rPr lang="en-US" dirty="0"/>
              <a:t>like rain or particle filter improve the availability and reliability of the sensor because it hides small, irrelevant influences in the measurement data e. g. in a dusty environment, or in rain and snow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bg2"/>
                </a:solidFill>
              </a:rPr>
              <a:t>Contamination measurement </a:t>
            </a:r>
            <a:r>
              <a:rPr lang="en-US" dirty="0"/>
              <a:t>to detect dirt and dust on the sensor 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532064" y="1484313"/>
            <a:ext cx="2880000" cy="1440631"/>
            <a:chOff x="2532064" y="1484313"/>
            <a:chExt cx="2702157" cy="1440631"/>
          </a:xfrm>
        </p:grpSpPr>
        <p:sp>
          <p:nvSpPr>
            <p:cNvPr id="30" name="Textfeld 29"/>
            <p:cNvSpPr txBox="1"/>
            <p:nvPr/>
          </p:nvSpPr>
          <p:spPr bwMode="gray">
            <a:xfrm>
              <a:off x="2534221" y="1484313"/>
              <a:ext cx="2700000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buClr>
                  <a:srgbClr val="000000"/>
                </a:buClr>
              </a:pPr>
              <a:r>
                <a:rPr lang="en-US" sz="1400" dirty="0"/>
                <a:t>Ruggedized design for </a:t>
              </a:r>
              <a:r>
                <a:rPr lang="en-US" sz="1400" b="1" dirty="0">
                  <a:solidFill>
                    <a:schemeClr val="tx2"/>
                  </a:solidFill>
                </a:rPr>
                <a:t>rough ambient conditions</a:t>
              </a:r>
              <a:r>
                <a:rPr lang="en-US" sz="1400" dirty="0"/>
                <a:t>: IP69k, Shock and Vibration resistance</a:t>
              </a:r>
              <a:endParaRPr lang="de-DE" sz="1400" dirty="0"/>
            </a:p>
          </p:txBody>
        </p:sp>
        <p:sp>
          <p:nvSpPr>
            <p:cNvPr id="4" name="Textfeld 3"/>
            <p:cNvSpPr txBox="1"/>
            <p:nvPr/>
          </p:nvSpPr>
          <p:spPr bwMode="gray">
            <a:xfrm>
              <a:off x="2532064" y="2564313"/>
              <a:ext cx="2700000" cy="3606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b="1" cap="all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82452" y="1481753"/>
            <a:ext cx="2878182" cy="1440631"/>
            <a:chOff x="7032625" y="1481753"/>
            <a:chExt cx="2700338" cy="1440631"/>
          </a:xfrm>
        </p:grpSpPr>
        <p:sp>
          <p:nvSpPr>
            <p:cNvPr id="29" name="Textfeld 28"/>
            <p:cNvSpPr txBox="1"/>
            <p:nvPr/>
          </p:nvSpPr>
          <p:spPr bwMode="gray">
            <a:xfrm>
              <a:off x="7032625" y="1481753"/>
              <a:ext cx="2700338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indoor and outdoor </a:t>
              </a:r>
              <a:r>
                <a:rPr lang="en-US" sz="1400" dirty="0"/>
                <a:t>usage </a:t>
              </a:r>
              <a:br>
                <a:rPr lang="en-US" sz="1400" dirty="0"/>
              </a:br>
              <a:r>
                <a:rPr lang="en-US" sz="1400" dirty="0"/>
                <a:t>although having rough ambient conditions. 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7032625" y="2561753"/>
              <a:ext cx="2700338" cy="3606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buClr>
                  <a:schemeClr val="bg2"/>
                </a:buClr>
                <a:defRPr sz="1200" b="1" cap="all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Benefit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917258" y="1982385"/>
            <a:ext cx="2160000" cy="375458"/>
            <a:chOff x="5412514" y="1966502"/>
            <a:chExt cx="2160000" cy="375458"/>
          </a:xfrm>
        </p:grpSpPr>
        <p:cxnSp>
          <p:nvCxnSpPr>
            <p:cNvPr id="23" name="Gerade Verbindung mit Pfeil 22"/>
            <p:cNvCxnSpPr/>
            <p:nvPr/>
          </p:nvCxnSpPr>
          <p:spPr bwMode="gray">
            <a:xfrm>
              <a:off x="5412514" y="2341007"/>
              <a:ext cx="216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 bwMode="gray">
            <a:xfrm>
              <a:off x="5412514" y="1966502"/>
              <a:ext cx="216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… enables …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 rot="16200000">
            <a:off x="-147055" y="4587188"/>
            <a:ext cx="2674289" cy="365912"/>
            <a:chOff x="509976" y="3006412"/>
            <a:chExt cx="2674289" cy="365912"/>
          </a:xfrm>
        </p:grpSpPr>
        <p:cxnSp>
          <p:nvCxnSpPr>
            <p:cNvPr id="46" name="Gerader Verbinder 45"/>
            <p:cNvCxnSpPr/>
            <p:nvPr/>
          </p:nvCxnSpPr>
          <p:spPr bwMode="gray">
            <a:xfrm rot="10800000">
              <a:off x="509976" y="3060017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 bwMode="gray">
            <a:xfrm>
              <a:off x="2104265" y="3060015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 bwMode="gray">
            <a:xfrm rot="2700000">
              <a:off x="197489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 bwMode="gray">
            <a:xfrm rot="-2700000">
              <a:off x="171934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feld 49"/>
          <p:cNvSpPr txBox="1"/>
          <p:nvPr/>
        </p:nvSpPr>
        <p:spPr bwMode="gray">
          <a:xfrm>
            <a:off x="731836" y="4230144"/>
            <a:ext cx="184667" cy="1080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200" cap="all" dirty="0">
                <a:solidFill>
                  <a:schemeClr val="accent2"/>
                </a:solidFill>
              </a:rPr>
              <a:t>Advantages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5FA785-1390-4469-B8FB-F2E1BCCF59C2}"/>
              </a:ext>
            </a:extLst>
          </p:cNvPr>
          <p:cNvGrpSpPr/>
          <p:nvPr/>
        </p:nvGrpSpPr>
        <p:grpSpPr>
          <a:xfrm>
            <a:off x="731366" y="1457636"/>
            <a:ext cx="1374162" cy="1083477"/>
            <a:chOff x="731838" y="3840465"/>
            <a:chExt cx="1374162" cy="1083477"/>
          </a:xfrm>
        </p:grpSpPr>
        <p:sp>
          <p:nvSpPr>
            <p:cNvPr id="55" name="Abgerundetes Rechteck 35">
              <a:extLst>
                <a:ext uri="{FF2B5EF4-FFF2-40B4-BE49-F238E27FC236}">
                  <a16:creationId xmlns:a16="http://schemas.microsoft.com/office/drawing/2014/main" id="{9FCB0586-CAFA-4324-9808-5F27875A3C35}"/>
                </a:ext>
              </a:extLst>
            </p:cNvPr>
            <p:cNvSpPr/>
            <p:nvPr/>
          </p:nvSpPr>
          <p:spPr bwMode="gray">
            <a:xfrm>
              <a:off x="1026000" y="384046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6" name="Textfeld 56">
              <a:extLst>
                <a:ext uri="{FF2B5EF4-FFF2-40B4-BE49-F238E27FC236}">
                  <a16:creationId xmlns:a16="http://schemas.microsoft.com/office/drawing/2014/main" id="{82596714-FA61-460F-A065-00F040C6BA11}"/>
                </a:ext>
              </a:extLst>
            </p:cNvPr>
            <p:cNvSpPr txBox="1"/>
            <p:nvPr/>
          </p:nvSpPr>
          <p:spPr bwMode="gray">
            <a:xfrm>
              <a:off x="731838" y="3843942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bg2"/>
                </a:buClr>
              </a:pPr>
              <a:r>
                <a:rPr lang="en-US" sz="1200" cap="all" dirty="0" err="1">
                  <a:solidFill>
                    <a:schemeClr val="tx2"/>
                  </a:solidFill>
                </a:rPr>
                <a:t>RobusT</a:t>
              </a:r>
              <a:endParaRPr lang="en-US" sz="1200" cap="all" dirty="0">
                <a:solidFill>
                  <a:schemeClr val="tx2"/>
                </a:solidFill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0E61D840-4684-4816-8CFC-BA11DBB88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0037" y="3963836"/>
              <a:ext cx="831926" cy="833258"/>
            </a:xfrm>
            <a:prstGeom prst="rect">
              <a:avLst/>
            </a:prstGeom>
          </p:spPr>
        </p:pic>
      </p:grpSp>
      <p:pic>
        <p:nvPicPr>
          <p:cNvPr id="58" name="Grafik 20">
            <a:extLst>
              <a:ext uri="{FF2B5EF4-FFF2-40B4-BE49-F238E27FC236}">
                <a16:creationId xmlns:a16="http://schemas.microsoft.com/office/drawing/2014/main" id="{09AC7065-3757-48F0-AA4C-10BA90ADD6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633" y="3510991"/>
            <a:ext cx="540061" cy="327124"/>
          </a:xfrm>
          <a:prstGeom prst="rect">
            <a:avLst/>
          </a:prstGeom>
        </p:spPr>
      </p:pic>
      <p:sp>
        <p:nvSpPr>
          <p:cNvPr id="59" name="Textfeld 21">
            <a:extLst>
              <a:ext uri="{FF2B5EF4-FFF2-40B4-BE49-F238E27FC236}">
                <a16:creationId xmlns:a16="http://schemas.microsoft.com/office/drawing/2014/main" id="{A9EA182F-E67D-4102-AD18-C8CD287B4F63}"/>
              </a:ext>
            </a:extLst>
          </p:cNvPr>
          <p:cNvSpPr txBox="1"/>
          <p:nvPr/>
        </p:nvSpPr>
        <p:spPr bwMode="gray">
          <a:xfrm>
            <a:off x="10762724" y="3924000"/>
            <a:ext cx="632468" cy="1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200" b="1" dirty="0">
                <a:solidFill>
                  <a:srgbClr val="007CC1"/>
                </a:solidFill>
              </a:rPr>
              <a:t>IP69k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A411D-0029-4AE0-8949-F7349AD7F45B}"/>
              </a:ext>
            </a:extLst>
          </p:cNvPr>
          <p:cNvSpPr txBox="1"/>
          <p:nvPr/>
        </p:nvSpPr>
        <p:spPr bwMode="gray">
          <a:xfrm>
            <a:off x="8750509" y="4364237"/>
            <a:ext cx="1008112" cy="2754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/>
              <a:t>Standard</a:t>
            </a:r>
            <a:endParaRPr lang="en-US" sz="1200" b="1" dirty="0" err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798A0-9C55-4C60-9041-B006CD62DE58}"/>
              </a:ext>
            </a:extLst>
          </p:cNvPr>
          <p:cNvSpPr txBox="1"/>
          <p:nvPr/>
        </p:nvSpPr>
        <p:spPr bwMode="gray">
          <a:xfrm>
            <a:off x="9839720" y="4364237"/>
            <a:ext cx="1008112" cy="2754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 err="1"/>
              <a:t>Advanced</a:t>
            </a:r>
            <a:r>
              <a:rPr lang="de-DE" sz="1200" b="1" dirty="0"/>
              <a:t> 1</a:t>
            </a:r>
            <a:endParaRPr lang="en-US" sz="1200" b="1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89F6E2-2A82-4DE0-B1B6-0EED00793336}"/>
              </a:ext>
            </a:extLst>
          </p:cNvPr>
          <p:cNvSpPr txBox="1"/>
          <p:nvPr/>
        </p:nvSpPr>
        <p:spPr bwMode="gray">
          <a:xfrm>
            <a:off x="10928930" y="4364237"/>
            <a:ext cx="1008112" cy="275407"/>
          </a:xfrm>
          <a:prstGeom prst="rect">
            <a:avLst/>
          </a:prstGeom>
          <a:solidFill>
            <a:srgbClr val="CAD0D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 err="1"/>
              <a:t>Advanced</a:t>
            </a:r>
            <a:r>
              <a:rPr lang="de-DE" sz="1200" b="1" dirty="0"/>
              <a:t> 2</a:t>
            </a:r>
            <a:endParaRPr lang="en-US" sz="1200" b="1" dirty="0" err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E47E34-3079-4EB0-9FB8-8CB011473B9B}"/>
              </a:ext>
            </a:extLst>
          </p:cNvPr>
          <p:cNvGrpSpPr/>
          <p:nvPr/>
        </p:nvGrpSpPr>
        <p:grpSpPr>
          <a:xfrm>
            <a:off x="9578621" y="4544539"/>
            <a:ext cx="180000" cy="180000"/>
            <a:chOff x="1199456" y="4613881"/>
            <a:chExt cx="540000" cy="540000"/>
          </a:xfrm>
        </p:grpSpPr>
        <p:sp>
          <p:nvSpPr>
            <p:cNvPr id="34" name="Ellipse 49">
              <a:extLst>
                <a:ext uri="{FF2B5EF4-FFF2-40B4-BE49-F238E27FC236}">
                  <a16:creationId xmlns:a16="http://schemas.microsoft.com/office/drawing/2014/main" id="{D39AB6FA-4FAE-4C32-9979-26B3B0270090}"/>
                </a:ext>
              </a:extLst>
            </p:cNvPr>
            <p:cNvSpPr/>
            <p:nvPr/>
          </p:nvSpPr>
          <p:spPr bwMode="gray">
            <a:xfrm>
              <a:off x="1199456" y="4613881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Grafik 763">
              <a:extLst>
                <a:ext uri="{FF2B5EF4-FFF2-40B4-BE49-F238E27FC236}">
                  <a16:creationId xmlns:a16="http://schemas.microsoft.com/office/drawing/2014/main" id="{5BE0E159-1833-4981-9B4B-06F7FD3BFDF0}"/>
                </a:ext>
              </a:extLst>
            </p:cNvPr>
            <p:cNvSpPr>
              <a:spLocks/>
            </p:cNvSpPr>
            <p:nvPr/>
          </p:nvSpPr>
          <p:spPr bwMode="gray">
            <a:xfrm>
              <a:off x="1199456" y="4613881"/>
              <a:ext cx="540000" cy="540000"/>
            </a:xfrm>
            <a:custGeom>
              <a:avLst/>
              <a:gdLst>
                <a:gd name="connsiteX0" fmla="*/ 1269873 w 2276475"/>
                <a:gd name="connsiteY0" fmla="*/ 7144 h 2276475"/>
                <a:gd name="connsiteX1" fmla="*/ 1142333 w 2276475"/>
                <a:gd name="connsiteY1" fmla="*/ 0 h 2276475"/>
                <a:gd name="connsiteX2" fmla="*/ 1048798 w 2276475"/>
                <a:gd name="connsiteY2" fmla="*/ 4286 h 2276475"/>
                <a:gd name="connsiteX3" fmla="*/ 0 w 2276475"/>
                <a:gd name="connsiteY3" fmla="*/ 1142238 h 2276475"/>
                <a:gd name="connsiteX4" fmla="*/ 1048798 w 2276475"/>
                <a:gd name="connsiteY4" fmla="*/ 2280571 h 2276475"/>
                <a:gd name="connsiteX5" fmla="*/ 1142333 w 2276475"/>
                <a:gd name="connsiteY5" fmla="*/ 2284857 h 2276475"/>
                <a:gd name="connsiteX6" fmla="*/ 1269968 w 2276475"/>
                <a:gd name="connsiteY6" fmla="*/ 2277713 h 2276475"/>
                <a:gd name="connsiteX7" fmla="*/ 2284667 w 2276475"/>
                <a:gd name="connsiteY7" fmla="*/ 1142238 h 2276475"/>
                <a:gd name="connsiteX8" fmla="*/ 1269873 w 2276475"/>
                <a:gd name="connsiteY8" fmla="*/ 7144 h 2276475"/>
                <a:gd name="connsiteX9" fmla="*/ 970979 w 2276475"/>
                <a:gd name="connsiteY9" fmla="*/ 1821371 h 2276475"/>
                <a:gd name="connsiteX10" fmla="*/ 959358 w 2276475"/>
                <a:gd name="connsiteY10" fmla="*/ 1830991 h 2276475"/>
                <a:gd name="connsiteX11" fmla="*/ 957358 w 2276475"/>
                <a:gd name="connsiteY11" fmla="*/ 1833277 h 2276475"/>
                <a:gd name="connsiteX12" fmla="*/ 797719 w 2276475"/>
                <a:gd name="connsiteY12" fmla="*/ 1833277 h 2276475"/>
                <a:gd name="connsiteX13" fmla="*/ 314897 w 2276475"/>
                <a:gd name="connsiteY13" fmla="*/ 1350550 h 2276475"/>
                <a:gd name="connsiteX14" fmla="*/ 315468 w 2276475"/>
                <a:gd name="connsiteY14" fmla="*/ 1191673 h 2276475"/>
                <a:gd name="connsiteX15" fmla="*/ 474631 w 2276475"/>
                <a:gd name="connsiteY15" fmla="*/ 1190816 h 2276475"/>
                <a:gd name="connsiteX16" fmla="*/ 878967 w 2276475"/>
                <a:gd name="connsiteY16" fmla="*/ 1594580 h 2276475"/>
                <a:gd name="connsiteX17" fmla="*/ 1810131 w 2276475"/>
                <a:gd name="connsiteY17" fmla="*/ 663988 h 2276475"/>
                <a:gd name="connsiteX18" fmla="*/ 1969484 w 2276475"/>
                <a:gd name="connsiteY18" fmla="*/ 663988 h 2276475"/>
                <a:gd name="connsiteX19" fmla="*/ 1969484 w 2276475"/>
                <a:gd name="connsiteY19" fmla="*/ 823341 h 2276475"/>
                <a:gd name="connsiteX20" fmla="*/ 970979 w 2276475"/>
                <a:gd name="connsiteY20" fmla="*/ 1821371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6475" h="2276475">
                  <a:moveTo>
                    <a:pt x="1269873" y="7144"/>
                  </a:moveTo>
                  <a:cubicBezTo>
                    <a:pt x="1228154" y="2858"/>
                    <a:pt x="1185196" y="0"/>
                    <a:pt x="1142333" y="0"/>
                  </a:cubicBezTo>
                  <a:cubicBezTo>
                    <a:pt x="1110806" y="0"/>
                    <a:pt x="1079849" y="1715"/>
                    <a:pt x="1048798" y="4286"/>
                  </a:cubicBezTo>
                  <a:cubicBezTo>
                    <a:pt x="462344" y="52292"/>
                    <a:pt x="0" y="544449"/>
                    <a:pt x="0" y="1142238"/>
                  </a:cubicBezTo>
                  <a:cubicBezTo>
                    <a:pt x="0" y="1740980"/>
                    <a:pt x="462344" y="2232565"/>
                    <a:pt x="1048798" y="2280571"/>
                  </a:cubicBezTo>
                  <a:cubicBezTo>
                    <a:pt x="1079754" y="2283143"/>
                    <a:pt x="1110710" y="2284857"/>
                    <a:pt x="1142333" y="2284857"/>
                  </a:cubicBezTo>
                  <a:cubicBezTo>
                    <a:pt x="1185291" y="2284857"/>
                    <a:pt x="1228154" y="2282000"/>
                    <a:pt x="1269968" y="2277713"/>
                  </a:cubicBezTo>
                  <a:cubicBezTo>
                    <a:pt x="1839944" y="2213801"/>
                    <a:pt x="2284667" y="1729550"/>
                    <a:pt x="2284667" y="1142238"/>
                  </a:cubicBezTo>
                  <a:cubicBezTo>
                    <a:pt x="2284571" y="555212"/>
                    <a:pt x="1839849" y="71628"/>
                    <a:pt x="1269873" y="7144"/>
                  </a:cubicBezTo>
                  <a:close/>
                  <a:moveTo>
                    <a:pt x="970979" y="1821371"/>
                  </a:moveTo>
                  <a:cubicBezTo>
                    <a:pt x="967550" y="1824514"/>
                    <a:pt x="963549" y="1828229"/>
                    <a:pt x="959358" y="1830991"/>
                  </a:cubicBezTo>
                  <a:cubicBezTo>
                    <a:pt x="958787" y="1831562"/>
                    <a:pt x="957929" y="1832420"/>
                    <a:pt x="957358" y="1833277"/>
                  </a:cubicBezTo>
                  <a:cubicBezTo>
                    <a:pt x="913352" y="1877282"/>
                    <a:pt x="842582" y="1877282"/>
                    <a:pt x="797719" y="1833277"/>
                  </a:cubicBezTo>
                  <a:lnTo>
                    <a:pt x="314897" y="1350550"/>
                  </a:lnTo>
                  <a:cubicBezTo>
                    <a:pt x="271653" y="1306830"/>
                    <a:pt x="271653" y="1235488"/>
                    <a:pt x="315468" y="1191673"/>
                  </a:cubicBezTo>
                  <a:cubicBezTo>
                    <a:pt x="359569" y="1147953"/>
                    <a:pt x="430816" y="1147953"/>
                    <a:pt x="474631" y="1190816"/>
                  </a:cubicBezTo>
                  <a:lnTo>
                    <a:pt x="878967" y="1594580"/>
                  </a:lnTo>
                  <a:lnTo>
                    <a:pt x="1810131" y="663988"/>
                  </a:lnTo>
                  <a:cubicBezTo>
                    <a:pt x="1853851" y="619601"/>
                    <a:pt x="1925479" y="619601"/>
                    <a:pt x="1969484" y="663988"/>
                  </a:cubicBezTo>
                  <a:cubicBezTo>
                    <a:pt x="2013490" y="707993"/>
                    <a:pt x="2013490" y="779050"/>
                    <a:pt x="1969484" y="823341"/>
                  </a:cubicBezTo>
                  <a:lnTo>
                    <a:pt x="970979" y="182137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B0BB4D-6F50-44E7-8E10-E518C1D51471}"/>
              </a:ext>
            </a:extLst>
          </p:cNvPr>
          <p:cNvGrpSpPr/>
          <p:nvPr/>
        </p:nvGrpSpPr>
        <p:grpSpPr>
          <a:xfrm>
            <a:off x="10667832" y="4542308"/>
            <a:ext cx="180000" cy="180000"/>
            <a:chOff x="1199456" y="4613881"/>
            <a:chExt cx="540000" cy="540000"/>
          </a:xfrm>
        </p:grpSpPr>
        <p:sp>
          <p:nvSpPr>
            <p:cNvPr id="37" name="Ellipse 49">
              <a:extLst>
                <a:ext uri="{FF2B5EF4-FFF2-40B4-BE49-F238E27FC236}">
                  <a16:creationId xmlns:a16="http://schemas.microsoft.com/office/drawing/2014/main" id="{9778E06C-706A-4879-B7B6-522F26D5B4C8}"/>
                </a:ext>
              </a:extLst>
            </p:cNvPr>
            <p:cNvSpPr/>
            <p:nvPr/>
          </p:nvSpPr>
          <p:spPr bwMode="gray">
            <a:xfrm>
              <a:off x="1199456" y="4613881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Grafik 763">
              <a:extLst>
                <a:ext uri="{FF2B5EF4-FFF2-40B4-BE49-F238E27FC236}">
                  <a16:creationId xmlns:a16="http://schemas.microsoft.com/office/drawing/2014/main" id="{BEAC2868-D10D-4AA5-B057-057072592E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99456" y="4613881"/>
              <a:ext cx="540000" cy="540000"/>
            </a:xfrm>
            <a:custGeom>
              <a:avLst/>
              <a:gdLst>
                <a:gd name="connsiteX0" fmla="*/ 1269873 w 2276475"/>
                <a:gd name="connsiteY0" fmla="*/ 7144 h 2276475"/>
                <a:gd name="connsiteX1" fmla="*/ 1142333 w 2276475"/>
                <a:gd name="connsiteY1" fmla="*/ 0 h 2276475"/>
                <a:gd name="connsiteX2" fmla="*/ 1048798 w 2276475"/>
                <a:gd name="connsiteY2" fmla="*/ 4286 h 2276475"/>
                <a:gd name="connsiteX3" fmla="*/ 0 w 2276475"/>
                <a:gd name="connsiteY3" fmla="*/ 1142238 h 2276475"/>
                <a:gd name="connsiteX4" fmla="*/ 1048798 w 2276475"/>
                <a:gd name="connsiteY4" fmla="*/ 2280571 h 2276475"/>
                <a:gd name="connsiteX5" fmla="*/ 1142333 w 2276475"/>
                <a:gd name="connsiteY5" fmla="*/ 2284857 h 2276475"/>
                <a:gd name="connsiteX6" fmla="*/ 1269968 w 2276475"/>
                <a:gd name="connsiteY6" fmla="*/ 2277713 h 2276475"/>
                <a:gd name="connsiteX7" fmla="*/ 2284667 w 2276475"/>
                <a:gd name="connsiteY7" fmla="*/ 1142238 h 2276475"/>
                <a:gd name="connsiteX8" fmla="*/ 1269873 w 2276475"/>
                <a:gd name="connsiteY8" fmla="*/ 7144 h 2276475"/>
                <a:gd name="connsiteX9" fmla="*/ 970979 w 2276475"/>
                <a:gd name="connsiteY9" fmla="*/ 1821371 h 2276475"/>
                <a:gd name="connsiteX10" fmla="*/ 959358 w 2276475"/>
                <a:gd name="connsiteY10" fmla="*/ 1830991 h 2276475"/>
                <a:gd name="connsiteX11" fmla="*/ 957358 w 2276475"/>
                <a:gd name="connsiteY11" fmla="*/ 1833277 h 2276475"/>
                <a:gd name="connsiteX12" fmla="*/ 797719 w 2276475"/>
                <a:gd name="connsiteY12" fmla="*/ 1833277 h 2276475"/>
                <a:gd name="connsiteX13" fmla="*/ 314897 w 2276475"/>
                <a:gd name="connsiteY13" fmla="*/ 1350550 h 2276475"/>
                <a:gd name="connsiteX14" fmla="*/ 315468 w 2276475"/>
                <a:gd name="connsiteY14" fmla="*/ 1191673 h 2276475"/>
                <a:gd name="connsiteX15" fmla="*/ 474631 w 2276475"/>
                <a:gd name="connsiteY15" fmla="*/ 1190816 h 2276475"/>
                <a:gd name="connsiteX16" fmla="*/ 878967 w 2276475"/>
                <a:gd name="connsiteY16" fmla="*/ 1594580 h 2276475"/>
                <a:gd name="connsiteX17" fmla="*/ 1810131 w 2276475"/>
                <a:gd name="connsiteY17" fmla="*/ 663988 h 2276475"/>
                <a:gd name="connsiteX18" fmla="*/ 1969484 w 2276475"/>
                <a:gd name="connsiteY18" fmla="*/ 663988 h 2276475"/>
                <a:gd name="connsiteX19" fmla="*/ 1969484 w 2276475"/>
                <a:gd name="connsiteY19" fmla="*/ 823341 h 2276475"/>
                <a:gd name="connsiteX20" fmla="*/ 970979 w 2276475"/>
                <a:gd name="connsiteY20" fmla="*/ 1821371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6475" h="2276475">
                  <a:moveTo>
                    <a:pt x="1269873" y="7144"/>
                  </a:moveTo>
                  <a:cubicBezTo>
                    <a:pt x="1228154" y="2858"/>
                    <a:pt x="1185196" y="0"/>
                    <a:pt x="1142333" y="0"/>
                  </a:cubicBezTo>
                  <a:cubicBezTo>
                    <a:pt x="1110806" y="0"/>
                    <a:pt x="1079849" y="1715"/>
                    <a:pt x="1048798" y="4286"/>
                  </a:cubicBezTo>
                  <a:cubicBezTo>
                    <a:pt x="462344" y="52292"/>
                    <a:pt x="0" y="544449"/>
                    <a:pt x="0" y="1142238"/>
                  </a:cubicBezTo>
                  <a:cubicBezTo>
                    <a:pt x="0" y="1740980"/>
                    <a:pt x="462344" y="2232565"/>
                    <a:pt x="1048798" y="2280571"/>
                  </a:cubicBezTo>
                  <a:cubicBezTo>
                    <a:pt x="1079754" y="2283143"/>
                    <a:pt x="1110710" y="2284857"/>
                    <a:pt x="1142333" y="2284857"/>
                  </a:cubicBezTo>
                  <a:cubicBezTo>
                    <a:pt x="1185291" y="2284857"/>
                    <a:pt x="1228154" y="2282000"/>
                    <a:pt x="1269968" y="2277713"/>
                  </a:cubicBezTo>
                  <a:cubicBezTo>
                    <a:pt x="1839944" y="2213801"/>
                    <a:pt x="2284667" y="1729550"/>
                    <a:pt x="2284667" y="1142238"/>
                  </a:cubicBezTo>
                  <a:cubicBezTo>
                    <a:pt x="2284571" y="555212"/>
                    <a:pt x="1839849" y="71628"/>
                    <a:pt x="1269873" y="7144"/>
                  </a:cubicBezTo>
                  <a:close/>
                  <a:moveTo>
                    <a:pt x="970979" y="1821371"/>
                  </a:moveTo>
                  <a:cubicBezTo>
                    <a:pt x="967550" y="1824514"/>
                    <a:pt x="963549" y="1828229"/>
                    <a:pt x="959358" y="1830991"/>
                  </a:cubicBezTo>
                  <a:cubicBezTo>
                    <a:pt x="958787" y="1831562"/>
                    <a:pt x="957929" y="1832420"/>
                    <a:pt x="957358" y="1833277"/>
                  </a:cubicBezTo>
                  <a:cubicBezTo>
                    <a:pt x="913352" y="1877282"/>
                    <a:pt x="842582" y="1877282"/>
                    <a:pt x="797719" y="1833277"/>
                  </a:cubicBezTo>
                  <a:lnTo>
                    <a:pt x="314897" y="1350550"/>
                  </a:lnTo>
                  <a:cubicBezTo>
                    <a:pt x="271653" y="1306830"/>
                    <a:pt x="271653" y="1235488"/>
                    <a:pt x="315468" y="1191673"/>
                  </a:cubicBezTo>
                  <a:cubicBezTo>
                    <a:pt x="359569" y="1147953"/>
                    <a:pt x="430816" y="1147953"/>
                    <a:pt x="474631" y="1190816"/>
                  </a:cubicBezTo>
                  <a:lnTo>
                    <a:pt x="878967" y="1594580"/>
                  </a:lnTo>
                  <a:lnTo>
                    <a:pt x="1810131" y="663988"/>
                  </a:lnTo>
                  <a:cubicBezTo>
                    <a:pt x="1853851" y="619601"/>
                    <a:pt x="1925479" y="619601"/>
                    <a:pt x="1969484" y="663988"/>
                  </a:cubicBezTo>
                  <a:cubicBezTo>
                    <a:pt x="2013490" y="707993"/>
                    <a:pt x="2013490" y="779050"/>
                    <a:pt x="1969484" y="823341"/>
                  </a:cubicBezTo>
                  <a:lnTo>
                    <a:pt x="970979" y="182137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6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/>
      <p:bldP spid="50" grpId="0"/>
      <p:bldP spid="59" grpId="0"/>
      <p:bldP spid="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D4536-DB90-4E93-AC58-6CAF59AB8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03" y="-15300"/>
            <a:ext cx="10642658" cy="687330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128800" y="-45720"/>
            <a:ext cx="4063200" cy="6903719"/>
          </a:xfrm>
          <a:solidFill>
            <a:schemeClr val="bg1"/>
          </a:solidFill>
        </p:spPr>
        <p:txBody>
          <a:bodyPr wrap="square" lIns="331200" tIns="1728000" rIns="648000" bIns="1800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/>
              <a:t>multiScan100</a:t>
            </a:r>
            <a:br>
              <a:rPr lang="en-US" sz="1800" b="0" dirty="0">
                <a:solidFill>
                  <a:srgbClr val="737F85"/>
                </a:solidFill>
              </a:rPr>
            </a:br>
            <a:r>
              <a:rPr lang="en-US" sz="1800" b="0" dirty="0">
                <a:solidFill>
                  <a:schemeClr val="tx2"/>
                </a:solidFill>
              </a:rPr>
              <a:t>Detect, localize and secure - all in one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1" name="Medienplatzhalter 4"/>
          <p:cNvSpPr>
            <a:spLocks noGrp="1"/>
          </p:cNvSpPr>
          <p:nvPr>
            <p:ph type="media" sz="quarter" idx="14"/>
          </p:nvPr>
        </p:nvSpPr>
        <p:spPr>
          <a:xfrm>
            <a:off x="10632955" y="476672"/>
            <a:ext cx="826247" cy="340127"/>
          </a:xfrm>
        </p:spPr>
      </p:sp>
    </p:spTree>
    <p:extLst>
      <p:ext uri="{BB962C8B-B14F-4D97-AF65-F5344CB8AC3E}">
        <p14:creationId xmlns:p14="http://schemas.microsoft.com/office/powerpoint/2010/main" val="6357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/ Benefits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2532063" y="3284984"/>
            <a:ext cx="8928100" cy="1619149"/>
          </a:xfrm>
        </p:spPr>
        <p:txBody>
          <a:bodyPr anchor="t"/>
          <a:lstStyle/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b="1" dirty="0">
                <a:solidFill>
                  <a:schemeClr val="bg2"/>
                </a:solidFill>
              </a:rPr>
              <a:t>Configurable </a:t>
            </a:r>
            <a:r>
              <a:rPr lang="en-US" dirty="0"/>
              <a:t>sensor concept based on the application requirements (easy configuration by SICK Sales Configurator)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Selectable setup of </a:t>
            </a:r>
            <a:r>
              <a:rPr lang="en-US" b="1" dirty="0">
                <a:solidFill>
                  <a:schemeClr val="bg2"/>
                </a:solidFill>
              </a:rPr>
              <a:t>measurement modules </a:t>
            </a:r>
            <a:r>
              <a:rPr lang="en-US" dirty="0"/>
              <a:t>(starting with multiScan100136 - furthers launched in the future)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Selectable </a:t>
            </a:r>
            <a:r>
              <a:rPr lang="en-US" b="1" dirty="0">
                <a:solidFill>
                  <a:schemeClr val="bg2"/>
                </a:solidFill>
              </a:rPr>
              <a:t>system plug </a:t>
            </a:r>
            <a:r>
              <a:rPr lang="en-US" dirty="0"/>
              <a:t>(more system plugs available in the future)</a:t>
            </a:r>
          </a:p>
          <a:p>
            <a:pPr marL="285750" indent="-28575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dirty="0"/>
              <a:t>Selectable </a:t>
            </a:r>
            <a:r>
              <a:rPr lang="en-US" b="1" dirty="0">
                <a:solidFill>
                  <a:schemeClr val="bg2"/>
                </a:solidFill>
              </a:rPr>
              <a:t>Apps and Software Add-ons </a:t>
            </a:r>
            <a:r>
              <a:rPr lang="en-US" dirty="0"/>
              <a:t>(continuous development of new functionalities)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2532064" y="1484313"/>
            <a:ext cx="2880000" cy="1440631"/>
            <a:chOff x="2532064" y="1484313"/>
            <a:chExt cx="2702157" cy="1440631"/>
          </a:xfrm>
        </p:grpSpPr>
        <p:sp>
          <p:nvSpPr>
            <p:cNvPr id="30" name="Textfeld 29"/>
            <p:cNvSpPr txBox="1"/>
            <p:nvPr/>
          </p:nvSpPr>
          <p:spPr bwMode="gray">
            <a:xfrm>
              <a:off x="2534221" y="1484313"/>
              <a:ext cx="2700000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buClr>
                  <a:srgbClr val="000000"/>
                </a:buClr>
              </a:pPr>
              <a:r>
                <a:rPr lang="en-US" sz="1400" b="1" dirty="0">
                  <a:solidFill>
                    <a:schemeClr val="tx2"/>
                  </a:solidFill>
                </a:rPr>
                <a:t>Application-specific </a:t>
              </a:r>
              <a:r>
                <a:rPr lang="en-US" sz="1400" dirty="0"/>
                <a:t>sensor setup: selectable measurement module, system plug, Apps and SW Add-ons</a:t>
              </a:r>
            </a:p>
          </p:txBody>
        </p:sp>
        <p:sp>
          <p:nvSpPr>
            <p:cNvPr id="4" name="Textfeld 3"/>
            <p:cNvSpPr txBox="1"/>
            <p:nvPr/>
          </p:nvSpPr>
          <p:spPr bwMode="gray">
            <a:xfrm>
              <a:off x="2532064" y="2564313"/>
              <a:ext cx="2700000" cy="3606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b="1" cap="all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82452" y="1481753"/>
            <a:ext cx="2878182" cy="1440631"/>
            <a:chOff x="7032625" y="1481753"/>
            <a:chExt cx="2700338" cy="1440631"/>
          </a:xfrm>
        </p:grpSpPr>
        <p:sp>
          <p:nvSpPr>
            <p:cNvPr id="29" name="Textfeld 28"/>
            <p:cNvSpPr txBox="1"/>
            <p:nvPr/>
          </p:nvSpPr>
          <p:spPr bwMode="gray">
            <a:xfrm>
              <a:off x="7032625" y="1481753"/>
              <a:ext cx="2700338" cy="1080000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>
                  <a:solidFill>
                    <a:schemeClr val="bg2"/>
                  </a:solidFill>
                </a:rPr>
                <a:t>best sensor fit </a:t>
              </a:r>
              <a:r>
                <a:rPr lang="en-US" sz="1400" dirty="0"/>
                <a:t>for the required application by only paying for the functions which are really needed. </a:t>
              </a:r>
            </a:p>
          </p:txBody>
        </p:sp>
        <p:sp>
          <p:nvSpPr>
            <p:cNvPr id="38" name="Textfeld 37"/>
            <p:cNvSpPr txBox="1"/>
            <p:nvPr/>
          </p:nvSpPr>
          <p:spPr bwMode="gray">
            <a:xfrm>
              <a:off x="7032625" y="2561753"/>
              <a:ext cx="2700338" cy="3606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buClr>
                  <a:schemeClr val="bg2"/>
                </a:buClr>
                <a:defRPr sz="1200" b="1" cap="all">
                  <a:solidFill>
                    <a:schemeClr val="bg1"/>
                  </a:solidFill>
                </a:defRPr>
              </a:lvl1pPr>
            </a:lstStyle>
            <a:p>
              <a:r>
                <a:rPr lang="en-US" sz="1400" dirty="0"/>
                <a:t>Benefit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5917258" y="1982385"/>
            <a:ext cx="2160000" cy="375458"/>
            <a:chOff x="5412514" y="1966502"/>
            <a:chExt cx="2160000" cy="375458"/>
          </a:xfrm>
        </p:grpSpPr>
        <p:cxnSp>
          <p:nvCxnSpPr>
            <p:cNvPr id="23" name="Gerade Verbindung mit Pfeil 22"/>
            <p:cNvCxnSpPr/>
            <p:nvPr/>
          </p:nvCxnSpPr>
          <p:spPr bwMode="gray">
            <a:xfrm>
              <a:off x="5412514" y="2341007"/>
              <a:ext cx="2160000" cy="95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/>
            <p:cNvSpPr txBox="1"/>
            <p:nvPr/>
          </p:nvSpPr>
          <p:spPr bwMode="gray">
            <a:xfrm>
              <a:off x="5412514" y="1966502"/>
              <a:ext cx="2160000" cy="360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400" dirty="0"/>
                <a:t>… result in …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 rot="16200000">
            <a:off x="-147055" y="4587188"/>
            <a:ext cx="2674289" cy="365912"/>
            <a:chOff x="509976" y="3006412"/>
            <a:chExt cx="2674289" cy="365912"/>
          </a:xfrm>
        </p:grpSpPr>
        <p:cxnSp>
          <p:nvCxnSpPr>
            <p:cNvPr id="34" name="Gerader Verbinder 33"/>
            <p:cNvCxnSpPr/>
            <p:nvPr/>
          </p:nvCxnSpPr>
          <p:spPr bwMode="gray">
            <a:xfrm rot="10800000">
              <a:off x="509976" y="3060017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 bwMode="gray">
            <a:xfrm>
              <a:off x="2104265" y="3060015"/>
              <a:ext cx="10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 bwMode="gray">
            <a:xfrm rot="2700000">
              <a:off x="197489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 bwMode="gray">
            <a:xfrm rot="-2700000">
              <a:off x="1719346" y="3006412"/>
              <a:ext cx="0" cy="36591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feld 39"/>
          <p:cNvSpPr txBox="1"/>
          <p:nvPr/>
        </p:nvSpPr>
        <p:spPr bwMode="gray">
          <a:xfrm>
            <a:off x="731836" y="4230144"/>
            <a:ext cx="184667" cy="1080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200" cap="all" dirty="0">
                <a:solidFill>
                  <a:schemeClr val="accent2"/>
                </a:solidFill>
              </a:rPr>
              <a:t>Advantages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09DABA-0CA4-4329-8808-BB1A87740F91}"/>
              </a:ext>
            </a:extLst>
          </p:cNvPr>
          <p:cNvGrpSpPr/>
          <p:nvPr/>
        </p:nvGrpSpPr>
        <p:grpSpPr>
          <a:xfrm>
            <a:off x="641609" y="1466101"/>
            <a:ext cx="1464391" cy="1164726"/>
            <a:chOff x="641609" y="5025894"/>
            <a:chExt cx="1464391" cy="1164726"/>
          </a:xfrm>
        </p:grpSpPr>
        <p:sp>
          <p:nvSpPr>
            <p:cNvPr id="47" name="Abgerundetes Rechteck 31">
              <a:extLst>
                <a:ext uri="{FF2B5EF4-FFF2-40B4-BE49-F238E27FC236}">
                  <a16:creationId xmlns:a16="http://schemas.microsoft.com/office/drawing/2014/main" id="{D1A04019-7223-4656-BCB5-797DB8F50DFA}"/>
                </a:ext>
              </a:extLst>
            </p:cNvPr>
            <p:cNvSpPr/>
            <p:nvPr/>
          </p:nvSpPr>
          <p:spPr bwMode="gray">
            <a:xfrm>
              <a:off x="1026000" y="502589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8" name="Textfeld 57">
              <a:extLst>
                <a:ext uri="{FF2B5EF4-FFF2-40B4-BE49-F238E27FC236}">
                  <a16:creationId xmlns:a16="http://schemas.microsoft.com/office/drawing/2014/main" id="{0E26FEB9-DE8D-4D14-AD8B-703A18BBFDA6}"/>
                </a:ext>
              </a:extLst>
            </p:cNvPr>
            <p:cNvSpPr txBox="1"/>
            <p:nvPr/>
          </p:nvSpPr>
          <p:spPr bwMode="gray">
            <a:xfrm>
              <a:off x="641609" y="5025894"/>
              <a:ext cx="369332" cy="116472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Customer Centric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BD65C865-B185-4872-927F-4E544344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6938" y="5156832"/>
              <a:ext cx="818125" cy="818125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74FA33-6AFF-4D5F-8F8C-68291C142E91}"/>
              </a:ext>
            </a:extLst>
          </p:cNvPr>
          <p:cNvGrpSpPr/>
          <p:nvPr/>
        </p:nvGrpSpPr>
        <p:grpSpPr>
          <a:xfrm>
            <a:off x="3287688" y="4991835"/>
            <a:ext cx="7526907" cy="1965557"/>
            <a:chOff x="3287688" y="4873649"/>
            <a:chExt cx="7526907" cy="1965557"/>
          </a:xfrm>
        </p:grpSpPr>
        <p:pic>
          <p:nvPicPr>
            <p:cNvPr id="73" name="Picture 72" descr="A picture containing gear&#10;&#10;Description automatically generated">
              <a:extLst>
                <a:ext uri="{FF2B5EF4-FFF2-40B4-BE49-F238E27FC236}">
                  <a16:creationId xmlns:a16="http://schemas.microsoft.com/office/drawing/2014/main" id="{D0F6C047-6CB4-4DC9-A17E-15C99D965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9276" y="4877479"/>
              <a:ext cx="2055319" cy="1961727"/>
            </a:xfrm>
            <a:prstGeom prst="ellipse">
              <a:avLst/>
            </a:prstGeom>
            <a:ln w="38100">
              <a:solidFill>
                <a:schemeClr val="bg2"/>
              </a:solidFill>
            </a:ln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9AE96E-986B-48F8-B29D-E8E12C957C9D}"/>
                </a:ext>
              </a:extLst>
            </p:cNvPr>
            <p:cNvGrpSpPr/>
            <p:nvPr/>
          </p:nvGrpSpPr>
          <p:grpSpPr>
            <a:xfrm>
              <a:off x="3287688" y="4873649"/>
              <a:ext cx="1152125" cy="1342596"/>
              <a:chOff x="3901918" y="4863910"/>
              <a:chExt cx="1152125" cy="1342596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507AEA0-DBCC-4387-A397-29C60E8A7FCC}"/>
                  </a:ext>
                </a:extLst>
              </p:cNvPr>
              <p:cNvSpPr/>
              <p:nvPr/>
            </p:nvSpPr>
            <p:spPr bwMode="gray">
              <a:xfrm>
                <a:off x="3901918" y="4863910"/>
                <a:ext cx="1152125" cy="10652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7" name="Grafik 18">
                <a:extLst>
                  <a:ext uri="{FF2B5EF4-FFF2-40B4-BE49-F238E27FC236}">
                    <a16:creationId xmlns:a16="http://schemas.microsoft.com/office/drawing/2014/main" id="{943EBCBB-4346-40C7-88D5-F59299846F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0396" y="5078173"/>
                <a:ext cx="855168" cy="662065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DACF9A8-B8A1-4D4B-8E97-44325C6109FB}"/>
                  </a:ext>
                </a:extLst>
              </p:cNvPr>
              <p:cNvSpPr txBox="1"/>
              <p:nvPr/>
            </p:nvSpPr>
            <p:spPr bwMode="gray">
              <a:xfrm>
                <a:off x="3924478" y="5987285"/>
                <a:ext cx="1113962" cy="219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buClr>
                    <a:schemeClr val="bg2"/>
                  </a:buClr>
                </a:pPr>
                <a:r>
                  <a:rPr lang="de-DE" sz="1200" b="1" dirty="0">
                    <a:solidFill>
                      <a:schemeClr val="bg2"/>
                    </a:solidFill>
                  </a:rPr>
                  <a:t>Measurement </a:t>
                </a:r>
                <a:r>
                  <a:rPr lang="en-US" sz="1200" b="1" dirty="0">
                    <a:solidFill>
                      <a:schemeClr val="bg2"/>
                    </a:solidFill>
                  </a:rPr>
                  <a:t>module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AD432B-057E-4662-8DE0-C5E80F1B3F77}"/>
                </a:ext>
              </a:extLst>
            </p:cNvPr>
            <p:cNvGrpSpPr/>
            <p:nvPr/>
          </p:nvGrpSpPr>
          <p:grpSpPr>
            <a:xfrm>
              <a:off x="6744072" y="4873961"/>
              <a:ext cx="1180700" cy="1341972"/>
              <a:chOff x="6384035" y="4884012"/>
              <a:chExt cx="1180700" cy="134197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9BF5C35-97FE-48B8-A941-B56B9D20AA9B}"/>
                  </a:ext>
                </a:extLst>
              </p:cNvPr>
              <p:cNvSpPr/>
              <p:nvPr/>
            </p:nvSpPr>
            <p:spPr bwMode="gray">
              <a:xfrm>
                <a:off x="6384035" y="4884012"/>
                <a:ext cx="1152125" cy="1065268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6" name="Gruppieren 20">
                <a:extLst>
                  <a:ext uri="{FF2B5EF4-FFF2-40B4-BE49-F238E27FC236}">
                    <a16:creationId xmlns:a16="http://schemas.microsoft.com/office/drawing/2014/main" id="{20DD9B0F-FC00-4A10-8736-41A3CF6297D7}"/>
                  </a:ext>
                </a:extLst>
              </p:cNvPr>
              <p:cNvGrpSpPr/>
              <p:nvPr/>
            </p:nvGrpSpPr>
            <p:grpSpPr bwMode="gray">
              <a:xfrm>
                <a:off x="6619846" y="5134257"/>
                <a:ext cx="276056" cy="311681"/>
                <a:chOff x="8500101" y="1484314"/>
                <a:chExt cx="917668" cy="1048455"/>
              </a:xfrm>
            </p:grpSpPr>
            <p:sp>
              <p:nvSpPr>
                <p:cNvPr id="94" name="Freihandform: Form 1081">
                  <a:extLst>
                    <a:ext uri="{FF2B5EF4-FFF2-40B4-BE49-F238E27FC236}">
                      <a16:creationId xmlns:a16="http://schemas.microsoft.com/office/drawing/2014/main" id="{A3E07D54-5DCA-4DE8-AEDE-9CAB7EB0BBEB}"/>
                    </a:ext>
                  </a:extLst>
                </p:cNvPr>
                <p:cNvSpPr/>
                <p:nvPr/>
              </p:nvSpPr>
              <p:spPr bwMode="gray">
                <a:xfrm>
                  <a:off x="8605025" y="1605119"/>
                  <a:ext cx="708703" cy="824752"/>
                </a:xfrm>
                <a:custGeom>
                  <a:avLst/>
                  <a:gdLst>
                    <a:gd name="connsiteX0" fmla="*/ 358506 w 708703"/>
                    <a:gd name="connsiteY0" fmla="*/ 424314 h 824752"/>
                    <a:gd name="connsiteX1" fmla="*/ 697732 w 708703"/>
                    <a:gd name="connsiteY1" fmla="*/ 627643 h 824752"/>
                    <a:gd name="connsiteX2" fmla="*/ 355488 w 708703"/>
                    <a:gd name="connsiteY2" fmla="*/ 824752 h 824752"/>
                    <a:gd name="connsiteX3" fmla="*/ 11624 w 708703"/>
                    <a:gd name="connsiteY3" fmla="*/ 624094 h 824752"/>
                    <a:gd name="connsiteX4" fmla="*/ 364637 w 708703"/>
                    <a:gd name="connsiteY4" fmla="*/ 7494 h 824752"/>
                    <a:gd name="connsiteX5" fmla="*/ 708703 w 708703"/>
                    <a:gd name="connsiteY5" fmla="*/ 207897 h 824752"/>
                    <a:gd name="connsiteX6" fmla="*/ 708703 w 708703"/>
                    <a:gd name="connsiteY6" fmla="*/ 619481 h 824752"/>
                    <a:gd name="connsiteX7" fmla="*/ 364637 w 708703"/>
                    <a:gd name="connsiteY7" fmla="*/ 413251 h 824752"/>
                    <a:gd name="connsiteX8" fmla="*/ 351770 w 708703"/>
                    <a:gd name="connsiteY8" fmla="*/ 0 h 824752"/>
                    <a:gd name="connsiteX9" fmla="*/ 351995 w 708703"/>
                    <a:gd name="connsiteY9" fmla="*/ 131 h 824752"/>
                    <a:gd name="connsiteX10" fmla="*/ 351995 w 708703"/>
                    <a:gd name="connsiteY10" fmla="*/ 413475 h 824752"/>
                    <a:gd name="connsiteX11" fmla="*/ 0 w 708703"/>
                    <a:gd name="connsiteY11" fmla="*/ 616200 h 824752"/>
                    <a:gd name="connsiteX12" fmla="*/ 0 w 708703"/>
                    <a:gd name="connsiteY12" fmla="*/ 205552 h 82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8703" h="824752">
                      <a:moveTo>
                        <a:pt x="358506" y="424314"/>
                      </a:moveTo>
                      <a:lnTo>
                        <a:pt x="697732" y="627643"/>
                      </a:lnTo>
                      <a:lnTo>
                        <a:pt x="355488" y="824752"/>
                      </a:lnTo>
                      <a:lnTo>
                        <a:pt x="11624" y="624094"/>
                      </a:lnTo>
                      <a:close/>
                      <a:moveTo>
                        <a:pt x="364637" y="7494"/>
                      </a:moveTo>
                      <a:lnTo>
                        <a:pt x="708703" y="207897"/>
                      </a:lnTo>
                      <a:lnTo>
                        <a:pt x="708703" y="619481"/>
                      </a:lnTo>
                      <a:lnTo>
                        <a:pt x="364637" y="413251"/>
                      </a:lnTo>
                      <a:close/>
                      <a:moveTo>
                        <a:pt x="351770" y="0"/>
                      </a:moveTo>
                      <a:lnTo>
                        <a:pt x="351995" y="131"/>
                      </a:lnTo>
                      <a:lnTo>
                        <a:pt x="351995" y="413475"/>
                      </a:lnTo>
                      <a:lnTo>
                        <a:pt x="0" y="616200"/>
                      </a:lnTo>
                      <a:lnTo>
                        <a:pt x="0" y="20555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ihandform: Form 1082">
                  <a:extLst>
                    <a:ext uri="{FF2B5EF4-FFF2-40B4-BE49-F238E27FC236}">
                      <a16:creationId xmlns:a16="http://schemas.microsoft.com/office/drawing/2014/main" id="{3508A172-5578-4136-BF91-2218F0D136BB}"/>
                    </a:ext>
                  </a:extLst>
                </p:cNvPr>
                <p:cNvSpPr/>
                <p:nvPr/>
              </p:nvSpPr>
              <p:spPr bwMode="gray">
                <a:xfrm>
                  <a:off x="8500101" y="1484314"/>
                  <a:ext cx="917668" cy="1048455"/>
                </a:xfrm>
                <a:custGeom>
                  <a:avLst/>
                  <a:gdLst>
                    <a:gd name="connsiteX0" fmla="*/ 813626 w 917668"/>
                    <a:gd name="connsiteY0" fmla="*/ 756720 h 1048455"/>
                    <a:gd name="connsiteX1" fmla="*/ 813626 w 917668"/>
                    <a:gd name="connsiteY1" fmla="*/ 846586 h 1048455"/>
                    <a:gd name="connsiteX2" fmla="*/ 467006 w 917668"/>
                    <a:gd name="connsiteY2" fmla="*/ 1048455 h 1048455"/>
                    <a:gd name="connsiteX3" fmla="*/ 467006 w 917668"/>
                    <a:gd name="connsiteY3" fmla="*/ 956348 h 1048455"/>
                    <a:gd name="connsiteX4" fmla="*/ 103923 w 917668"/>
                    <a:gd name="connsiteY4" fmla="*/ 752170 h 1048455"/>
                    <a:gd name="connsiteX5" fmla="*/ 454364 w 917668"/>
                    <a:gd name="connsiteY5" fmla="*/ 956665 h 1048455"/>
                    <a:gd name="connsiteX6" fmla="*/ 454364 w 917668"/>
                    <a:gd name="connsiteY6" fmla="*/ 1046000 h 1048455"/>
                    <a:gd name="connsiteX7" fmla="*/ 103691 w 917668"/>
                    <a:gd name="connsiteY7" fmla="*/ 843297 h 1048455"/>
                    <a:gd name="connsiteX8" fmla="*/ 103691 w 917668"/>
                    <a:gd name="connsiteY8" fmla="*/ 752303 h 1048455"/>
                    <a:gd name="connsiteX9" fmla="*/ 560917 w 917668"/>
                    <a:gd name="connsiteY9" fmla="*/ 60259 h 1048455"/>
                    <a:gd name="connsiteX10" fmla="*/ 917668 w 917668"/>
                    <a:gd name="connsiteY10" fmla="*/ 268565 h 1048455"/>
                    <a:gd name="connsiteX11" fmla="*/ 917668 w 917668"/>
                    <a:gd name="connsiteY11" fmla="*/ 786226 h 1048455"/>
                    <a:gd name="connsiteX12" fmla="*/ 826268 w 917668"/>
                    <a:gd name="connsiteY12" fmla="*/ 839238 h 1048455"/>
                    <a:gd name="connsiteX13" fmla="*/ 826268 w 917668"/>
                    <a:gd name="connsiteY13" fmla="*/ 321468 h 1048455"/>
                    <a:gd name="connsiteX14" fmla="*/ 826238 w 917668"/>
                    <a:gd name="connsiteY14" fmla="*/ 321468 h 1048455"/>
                    <a:gd name="connsiteX15" fmla="*/ 826260 w 917668"/>
                    <a:gd name="connsiteY15" fmla="*/ 321430 h 1048455"/>
                    <a:gd name="connsiteX16" fmla="*/ 469560 w 917668"/>
                    <a:gd name="connsiteY16" fmla="*/ 113669 h 1048455"/>
                    <a:gd name="connsiteX17" fmla="*/ 469560 w 917668"/>
                    <a:gd name="connsiteY17" fmla="*/ 113382 h 1048455"/>
                    <a:gd name="connsiteX18" fmla="*/ 469437 w 917668"/>
                    <a:gd name="connsiteY18" fmla="*/ 113382 h 1048455"/>
                    <a:gd name="connsiteX19" fmla="*/ 456478 w 917668"/>
                    <a:gd name="connsiteY19" fmla="*/ 0 h 1048455"/>
                    <a:gd name="connsiteX20" fmla="*/ 546222 w 917668"/>
                    <a:gd name="connsiteY20" fmla="*/ 52075 h 1048455"/>
                    <a:gd name="connsiteX21" fmla="*/ 91138 w 917668"/>
                    <a:gd name="connsiteY21" fmla="*/ 317988 h 1048455"/>
                    <a:gd name="connsiteX22" fmla="*/ 91049 w 917668"/>
                    <a:gd name="connsiteY22" fmla="*/ 317988 h 1048455"/>
                    <a:gd name="connsiteX23" fmla="*/ 91049 w 917668"/>
                    <a:gd name="connsiteY23" fmla="*/ 318040 h 1048455"/>
                    <a:gd name="connsiteX24" fmla="*/ 91044 w 917668"/>
                    <a:gd name="connsiteY24" fmla="*/ 318043 h 1048455"/>
                    <a:gd name="connsiteX25" fmla="*/ 91049 w 917668"/>
                    <a:gd name="connsiteY25" fmla="*/ 318052 h 1048455"/>
                    <a:gd name="connsiteX26" fmla="*/ 91049 w 917668"/>
                    <a:gd name="connsiteY26" fmla="*/ 835666 h 1048455"/>
                    <a:gd name="connsiteX27" fmla="*/ 0 w 917668"/>
                    <a:gd name="connsiteY27" fmla="*/ 782834 h 1048455"/>
                    <a:gd name="connsiteX28" fmla="*/ 0 w 917668"/>
                    <a:gd name="connsiteY28" fmla="*/ 265174 h 1048455"/>
                    <a:gd name="connsiteX29" fmla="*/ 0 w 917668"/>
                    <a:gd name="connsiteY29" fmla="*/ 265173 h 1048455"/>
                    <a:gd name="connsiteX30" fmla="*/ 1 w 917668"/>
                    <a:gd name="connsiteY30" fmla="*/ 265173 h 104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917668" h="1048455">
                      <a:moveTo>
                        <a:pt x="813626" y="756720"/>
                      </a:moveTo>
                      <a:lnTo>
                        <a:pt x="813626" y="846586"/>
                      </a:lnTo>
                      <a:lnTo>
                        <a:pt x="467006" y="1048455"/>
                      </a:lnTo>
                      <a:lnTo>
                        <a:pt x="467006" y="956348"/>
                      </a:lnTo>
                      <a:close/>
                      <a:moveTo>
                        <a:pt x="103923" y="752170"/>
                      </a:moveTo>
                      <a:lnTo>
                        <a:pt x="454364" y="956665"/>
                      </a:lnTo>
                      <a:lnTo>
                        <a:pt x="454364" y="1046000"/>
                      </a:lnTo>
                      <a:lnTo>
                        <a:pt x="103691" y="843297"/>
                      </a:lnTo>
                      <a:lnTo>
                        <a:pt x="103691" y="752303"/>
                      </a:lnTo>
                      <a:close/>
                      <a:moveTo>
                        <a:pt x="560917" y="60259"/>
                      </a:moveTo>
                      <a:lnTo>
                        <a:pt x="917668" y="268565"/>
                      </a:lnTo>
                      <a:lnTo>
                        <a:pt x="917668" y="786226"/>
                      </a:lnTo>
                      <a:lnTo>
                        <a:pt x="826268" y="839238"/>
                      </a:lnTo>
                      <a:lnTo>
                        <a:pt x="826268" y="321468"/>
                      </a:lnTo>
                      <a:lnTo>
                        <a:pt x="826238" y="321468"/>
                      </a:lnTo>
                      <a:lnTo>
                        <a:pt x="826260" y="321430"/>
                      </a:lnTo>
                      <a:lnTo>
                        <a:pt x="469560" y="113669"/>
                      </a:lnTo>
                      <a:lnTo>
                        <a:pt x="469560" y="113382"/>
                      </a:lnTo>
                      <a:lnTo>
                        <a:pt x="469437" y="113382"/>
                      </a:lnTo>
                      <a:close/>
                      <a:moveTo>
                        <a:pt x="456478" y="0"/>
                      </a:moveTo>
                      <a:lnTo>
                        <a:pt x="546222" y="52075"/>
                      </a:lnTo>
                      <a:lnTo>
                        <a:pt x="91138" y="317988"/>
                      </a:lnTo>
                      <a:lnTo>
                        <a:pt x="91049" y="317988"/>
                      </a:lnTo>
                      <a:lnTo>
                        <a:pt x="91049" y="318040"/>
                      </a:lnTo>
                      <a:lnTo>
                        <a:pt x="91044" y="318043"/>
                      </a:lnTo>
                      <a:lnTo>
                        <a:pt x="91049" y="318052"/>
                      </a:lnTo>
                      <a:lnTo>
                        <a:pt x="91049" y="835666"/>
                      </a:lnTo>
                      <a:lnTo>
                        <a:pt x="0" y="782834"/>
                      </a:lnTo>
                      <a:lnTo>
                        <a:pt x="0" y="265174"/>
                      </a:lnTo>
                      <a:lnTo>
                        <a:pt x="0" y="265173"/>
                      </a:lnTo>
                      <a:lnTo>
                        <a:pt x="1" y="26517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Gruppieren 23">
                <a:extLst>
                  <a:ext uri="{FF2B5EF4-FFF2-40B4-BE49-F238E27FC236}">
                    <a16:creationId xmlns:a16="http://schemas.microsoft.com/office/drawing/2014/main" id="{D6282056-E542-488E-BB48-8F4F2209388D}"/>
                  </a:ext>
                </a:extLst>
              </p:cNvPr>
              <p:cNvGrpSpPr/>
              <p:nvPr/>
            </p:nvGrpSpPr>
            <p:grpSpPr bwMode="gray">
              <a:xfrm>
                <a:off x="7104116" y="5135382"/>
                <a:ext cx="299409" cy="279966"/>
                <a:chOff x="9624936" y="1484313"/>
                <a:chExt cx="1132329" cy="1071442"/>
              </a:xfrm>
            </p:grpSpPr>
            <p:sp>
              <p:nvSpPr>
                <p:cNvPr id="92" name="Freihandform: Form 1084">
                  <a:extLst>
                    <a:ext uri="{FF2B5EF4-FFF2-40B4-BE49-F238E27FC236}">
                      <a16:creationId xmlns:a16="http://schemas.microsoft.com/office/drawing/2014/main" id="{DD0E5C2E-714B-4AA4-8133-708417D6A2E4}"/>
                    </a:ext>
                  </a:extLst>
                </p:cNvPr>
                <p:cNvSpPr/>
                <p:nvPr/>
              </p:nvSpPr>
              <p:spPr bwMode="gray">
                <a:xfrm>
                  <a:off x="9624936" y="1484313"/>
                  <a:ext cx="1132329" cy="1046080"/>
                </a:xfrm>
                <a:custGeom>
                  <a:avLst/>
                  <a:gdLst>
                    <a:gd name="connsiteX0" fmla="*/ 367637 w 1132328"/>
                    <a:gd name="connsiteY0" fmla="*/ 804924 h 1046080"/>
                    <a:gd name="connsiteX1" fmla="*/ 366208 w 1132328"/>
                    <a:gd name="connsiteY1" fmla="*/ 805400 h 1046080"/>
                    <a:gd name="connsiteX2" fmla="*/ 366018 w 1132328"/>
                    <a:gd name="connsiteY2" fmla="*/ 805305 h 1046080"/>
                    <a:gd name="connsiteX3" fmla="*/ 367637 w 1132328"/>
                    <a:gd name="connsiteY3" fmla="*/ 804924 h 1046080"/>
                    <a:gd name="connsiteX4" fmla="*/ 691155 w 1132328"/>
                    <a:gd name="connsiteY4" fmla="*/ 466418 h 1046080"/>
                    <a:gd name="connsiteX5" fmla="*/ 793461 w 1132328"/>
                    <a:gd name="connsiteY5" fmla="*/ 539353 h 1046080"/>
                    <a:gd name="connsiteX6" fmla="*/ 793461 w 1132328"/>
                    <a:gd name="connsiteY6" fmla="*/ 838165 h 1046080"/>
                    <a:gd name="connsiteX7" fmla="*/ 841258 w 1132328"/>
                    <a:gd name="connsiteY7" fmla="*/ 862167 h 1046080"/>
                    <a:gd name="connsiteX8" fmla="*/ 798519 w 1132328"/>
                    <a:gd name="connsiteY8" fmla="*/ 904545 h 1046080"/>
                    <a:gd name="connsiteX9" fmla="*/ 735443 w 1132328"/>
                    <a:gd name="connsiteY9" fmla="*/ 890711 h 1046080"/>
                    <a:gd name="connsiteX10" fmla="*/ 691155 w 1132328"/>
                    <a:gd name="connsiteY10" fmla="*/ 868103 h 1046080"/>
                    <a:gd name="connsiteX11" fmla="*/ 691155 w 1132328"/>
                    <a:gd name="connsiteY11" fmla="*/ 466418 h 1046080"/>
                    <a:gd name="connsiteX12" fmla="*/ 93428 w 1132328"/>
                    <a:gd name="connsiteY12" fmla="*/ 415575 h 1046080"/>
                    <a:gd name="connsiteX13" fmla="*/ 111545 w 1132328"/>
                    <a:gd name="connsiteY13" fmla="*/ 421563 h 1046080"/>
                    <a:gd name="connsiteX14" fmla="*/ 111493 w 1132328"/>
                    <a:gd name="connsiteY14" fmla="*/ 443603 h 1046080"/>
                    <a:gd name="connsiteX15" fmla="*/ 228355 w 1132328"/>
                    <a:gd name="connsiteY15" fmla="*/ 507247 h 1046080"/>
                    <a:gd name="connsiteX16" fmla="*/ 244770 w 1132328"/>
                    <a:gd name="connsiteY16" fmla="*/ 544257 h 1046080"/>
                    <a:gd name="connsiteX17" fmla="*/ 270630 w 1132328"/>
                    <a:gd name="connsiteY17" fmla="*/ 578995 h 1046080"/>
                    <a:gd name="connsiteX18" fmla="*/ 217412 w 1132328"/>
                    <a:gd name="connsiteY18" fmla="*/ 645014 h 1046080"/>
                    <a:gd name="connsiteX19" fmla="*/ 139677 w 1132328"/>
                    <a:gd name="connsiteY19" fmla="*/ 575744 h 1046080"/>
                    <a:gd name="connsiteX20" fmla="*/ 110461 w 1132328"/>
                    <a:gd name="connsiteY20" fmla="*/ 482781 h 1046080"/>
                    <a:gd name="connsiteX21" fmla="*/ 0 w 1132328"/>
                    <a:gd name="connsiteY21" fmla="*/ 446648 h 1046080"/>
                    <a:gd name="connsiteX22" fmla="*/ 93428 w 1132328"/>
                    <a:gd name="connsiteY22" fmla="*/ 415575 h 1046080"/>
                    <a:gd name="connsiteX23" fmla="*/ 245595 w 1132328"/>
                    <a:gd name="connsiteY23" fmla="*/ 273266 h 1046080"/>
                    <a:gd name="connsiteX24" fmla="*/ 257467 w 1132328"/>
                    <a:gd name="connsiteY24" fmla="*/ 279151 h 1046080"/>
                    <a:gd name="connsiteX25" fmla="*/ 255144 w 1132328"/>
                    <a:gd name="connsiteY25" fmla="*/ 331696 h 1046080"/>
                    <a:gd name="connsiteX26" fmla="*/ 225877 w 1132328"/>
                    <a:gd name="connsiteY26" fmla="*/ 341194 h 1046080"/>
                    <a:gd name="connsiteX27" fmla="*/ 148090 w 1132328"/>
                    <a:gd name="connsiteY27" fmla="*/ 305733 h 1046080"/>
                    <a:gd name="connsiteX28" fmla="*/ 661424 w 1132328"/>
                    <a:gd name="connsiteY28" fmla="*/ 207506 h 1046080"/>
                    <a:gd name="connsiteX29" fmla="*/ 836767 w 1132328"/>
                    <a:gd name="connsiteY29" fmla="*/ 295771 h 1046080"/>
                    <a:gd name="connsiteX30" fmla="*/ 1005349 w 1132328"/>
                    <a:gd name="connsiteY30" fmla="*/ 422853 h 1046080"/>
                    <a:gd name="connsiteX31" fmla="*/ 1106261 w 1132328"/>
                    <a:gd name="connsiteY31" fmla="*/ 618224 h 1046080"/>
                    <a:gd name="connsiteX32" fmla="*/ 1132328 w 1132328"/>
                    <a:gd name="connsiteY32" fmla="*/ 789697 h 1046080"/>
                    <a:gd name="connsiteX33" fmla="*/ 1060838 w 1132328"/>
                    <a:gd name="connsiteY33" fmla="*/ 1001689 h 1046080"/>
                    <a:gd name="connsiteX34" fmla="*/ 1019957 w 1132328"/>
                    <a:gd name="connsiteY34" fmla="*/ 1026413 h 1046080"/>
                    <a:gd name="connsiteX35" fmla="*/ 958997 w 1132328"/>
                    <a:gd name="connsiteY35" fmla="*/ 1046080 h 1046080"/>
                    <a:gd name="connsiteX36" fmla="*/ 1030022 w 1132328"/>
                    <a:gd name="connsiteY36" fmla="*/ 823713 h 1046080"/>
                    <a:gd name="connsiteX37" fmla="*/ 1003956 w 1132328"/>
                    <a:gd name="connsiteY37" fmla="*/ 652240 h 1046080"/>
                    <a:gd name="connsiteX38" fmla="*/ 903044 w 1132328"/>
                    <a:gd name="connsiteY38" fmla="*/ 456869 h 1046080"/>
                    <a:gd name="connsiteX39" fmla="*/ 736062 w 1132328"/>
                    <a:gd name="connsiteY39" fmla="*/ 327052 h 1046080"/>
                    <a:gd name="connsiteX40" fmla="*/ 562577 w 1132328"/>
                    <a:gd name="connsiteY40" fmla="*/ 240386 h 1046080"/>
                    <a:gd name="connsiteX41" fmla="*/ 164077 w 1132328"/>
                    <a:gd name="connsiteY41" fmla="*/ 187372 h 1046080"/>
                    <a:gd name="connsiteX42" fmla="*/ 196197 w 1132328"/>
                    <a:gd name="connsiteY42" fmla="*/ 199196 h 1046080"/>
                    <a:gd name="connsiteX43" fmla="*/ 128785 w 1132328"/>
                    <a:gd name="connsiteY43" fmla="*/ 221649 h 1046080"/>
                    <a:gd name="connsiteX44" fmla="*/ 150516 w 1132328"/>
                    <a:gd name="connsiteY44" fmla="*/ 188821 h 1046080"/>
                    <a:gd name="connsiteX45" fmla="*/ 164077 w 1132328"/>
                    <a:gd name="connsiteY45" fmla="*/ 187372 h 1046080"/>
                    <a:gd name="connsiteX46" fmla="*/ 254538 w 1132328"/>
                    <a:gd name="connsiteY46" fmla="*/ 2631 h 1046080"/>
                    <a:gd name="connsiteX47" fmla="*/ 322092 w 1132328"/>
                    <a:gd name="connsiteY47" fmla="*/ 26639 h 1046080"/>
                    <a:gd name="connsiteX48" fmla="*/ 464659 w 1132328"/>
                    <a:gd name="connsiteY48" fmla="*/ 146185 h 1046080"/>
                    <a:gd name="connsiteX49" fmla="*/ 526445 w 1132328"/>
                    <a:gd name="connsiteY49" fmla="*/ 315799 h 1046080"/>
                    <a:gd name="connsiteX50" fmla="*/ 511940 w 1132328"/>
                    <a:gd name="connsiteY50" fmla="*/ 384295 h 1046080"/>
                    <a:gd name="connsiteX51" fmla="*/ 476789 w 1132328"/>
                    <a:gd name="connsiteY51" fmla="*/ 414801 h 1046080"/>
                    <a:gd name="connsiteX52" fmla="*/ 427650 w 1132328"/>
                    <a:gd name="connsiteY52" fmla="*/ 420376 h 1046080"/>
                    <a:gd name="connsiteX53" fmla="*/ 500791 w 1132328"/>
                    <a:gd name="connsiteY53" fmla="*/ 500486 h 1046080"/>
                    <a:gd name="connsiteX54" fmla="*/ 543685 w 1132328"/>
                    <a:gd name="connsiteY54" fmla="*/ 644291 h 1046080"/>
                    <a:gd name="connsiteX55" fmla="*/ 471370 w 1132328"/>
                    <a:gd name="connsiteY55" fmla="*/ 770341 h 1046080"/>
                    <a:gd name="connsiteX56" fmla="*/ 411080 w 1132328"/>
                    <a:gd name="connsiteY56" fmla="*/ 789801 h 1046080"/>
                    <a:gd name="connsiteX57" fmla="*/ 441380 w 1132328"/>
                    <a:gd name="connsiteY57" fmla="*/ 678359 h 1046080"/>
                    <a:gd name="connsiteX58" fmla="*/ 399415 w 1132328"/>
                    <a:gd name="connsiteY58" fmla="*/ 537650 h 1046080"/>
                    <a:gd name="connsiteX59" fmla="*/ 346559 w 1132328"/>
                    <a:gd name="connsiteY59" fmla="*/ 472561 h 1046080"/>
                    <a:gd name="connsiteX60" fmla="*/ 422436 w 1132328"/>
                    <a:gd name="connsiteY60" fmla="*/ 349247 h 1046080"/>
                    <a:gd name="connsiteX61" fmla="*/ 362354 w 1132328"/>
                    <a:gd name="connsiteY61" fmla="*/ 180252 h 1046080"/>
                    <a:gd name="connsiteX62" fmla="*/ 221800 w 1132328"/>
                    <a:gd name="connsiteY62" fmla="*/ 57971 h 1046080"/>
                    <a:gd name="connsiteX63" fmla="*/ 128734 w 1132328"/>
                    <a:gd name="connsiteY63" fmla="*/ 25710 h 1046080"/>
                    <a:gd name="connsiteX64" fmla="*/ 196972 w 1132328"/>
                    <a:gd name="connsiteY64" fmla="*/ 3669 h 1046080"/>
                    <a:gd name="connsiteX65" fmla="*/ 254538 w 1132328"/>
                    <a:gd name="connsiteY65" fmla="*/ 2631 h 1046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132328" h="1046080">
                      <a:moveTo>
                        <a:pt x="367637" y="804924"/>
                      </a:moveTo>
                      <a:cubicBezTo>
                        <a:pt x="367161" y="805019"/>
                        <a:pt x="366685" y="805210"/>
                        <a:pt x="366208" y="805400"/>
                      </a:cubicBezTo>
                      <a:cubicBezTo>
                        <a:pt x="366113" y="805400"/>
                        <a:pt x="366113" y="805305"/>
                        <a:pt x="366018" y="805305"/>
                      </a:cubicBezTo>
                      <a:cubicBezTo>
                        <a:pt x="366589" y="805210"/>
                        <a:pt x="367066" y="805019"/>
                        <a:pt x="367637" y="804924"/>
                      </a:cubicBezTo>
                      <a:close/>
                      <a:moveTo>
                        <a:pt x="691155" y="466418"/>
                      </a:moveTo>
                      <a:cubicBezTo>
                        <a:pt x="744218" y="489026"/>
                        <a:pt x="768168" y="510293"/>
                        <a:pt x="793461" y="539353"/>
                      </a:cubicBezTo>
                      <a:lnTo>
                        <a:pt x="793461" y="838165"/>
                      </a:lnTo>
                      <a:cubicBezTo>
                        <a:pt x="793461" y="838165"/>
                        <a:pt x="839451" y="861341"/>
                        <a:pt x="841258" y="862167"/>
                      </a:cubicBezTo>
                      <a:cubicBezTo>
                        <a:pt x="837129" y="875588"/>
                        <a:pt x="814933" y="900983"/>
                        <a:pt x="798519" y="904545"/>
                      </a:cubicBezTo>
                      <a:cubicBezTo>
                        <a:pt x="779575" y="907539"/>
                        <a:pt x="761457" y="903822"/>
                        <a:pt x="735443" y="890711"/>
                      </a:cubicBezTo>
                      <a:lnTo>
                        <a:pt x="691155" y="868103"/>
                      </a:lnTo>
                      <a:cubicBezTo>
                        <a:pt x="691155" y="868103"/>
                        <a:pt x="691155" y="480922"/>
                        <a:pt x="691155" y="466418"/>
                      </a:cubicBezTo>
                      <a:close/>
                      <a:moveTo>
                        <a:pt x="93428" y="415575"/>
                      </a:moveTo>
                      <a:lnTo>
                        <a:pt x="111545" y="421563"/>
                      </a:lnTo>
                      <a:lnTo>
                        <a:pt x="111493" y="443603"/>
                      </a:lnTo>
                      <a:cubicBezTo>
                        <a:pt x="111493" y="443603"/>
                        <a:pt x="192274" y="481129"/>
                        <a:pt x="228355" y="507247"/>
                      </a:cubicBezTo>
                      <a:cubicBezTo>
                        <a:pt x="233672" y="524539"/>
                        <a:pt x="237491" y="531766"/>
                        <a:pt x="244770" y="544257"/>
                      </a:cubicBezTo>
                      <a:cubicBezTo>
                        <a:pt x="252409" y="557213"/>
                        <a:pt x="261029" y="568775"/>
                        <a:pt x="270630" y="578995"/>
                      </a:cubicBezTo>
                      <a:cubicBezTo>
                        <a:pt x="275378" y="611463"/>
                        <a:pt x="277701" y="668862"/>
                        <a:pt x="217412" y="645014"/>
                      </a:cubicBezTo>
                      <a:cubicBezTo>
                        <a:pt x="185616" y="632419"/>
                        <a:pt x="158465" y="607592"/>
                        <a:pt x="139677" y="575744"/>
                      </a:cubicBezTo>
                      <a:cubicBezTo>
                        <a:pt x="126772" y="553652"/>
                        <a:pt x="117172" y="519842"/>
                        <a:pt x="110461" y="482781"/>
                      </a:cubicBezTo>
                      <a:lnTo>
                        <a:pt x="0" y="446648"/>
                      </a:lnTo>
                      <a:cubicBezTo>
                        <a:pt x="13163" y="442416"/>
                        <a:pt x="81710" y="419394"/>
                        <a:pt x="93428" y="415575"/>
                      </a:cubicBezTo>
                      <a:close/>
                      <a:moveTo>
                        <a:pt x="245595" y="273266"/>
                      </a:moveTo>
                      <a:cubicBezTo>
                        <a:pt x="245595" y="273266"/>
                        <a:pt x="253440" y="277086"/>
                        <a:pt x="257467" y="279151"/>
                      </a:cubicBezTo>
                      <a:cubicBezTo>
                        <a:pt x="263144" y="303668"/>
                        <a:pt x="262009" y="319566"/>
                        <a:pt x="255144" y="331696"/>
                      </a:cubicBezTo>
                      <a:cubicBezTo>
                        <a:pt x="247040" y="345478"/>
                        <a:pt x="237904" y="343310"/>
                        <a:pt x="225877" y="341194"/>
                      </a:cubicBezTo>
                      <a:cubicBezTo>
                        <a:pt x="207914" y="337994"/>
                        <a:pt x="148090" y="305733"/>
                        <a:pt x="148090" y="305733"/>
                      </a:cubicBezTo>
                      <a:close/>
                      <a:moveTo>
                        <a:pt x="661424" y="207506"/>
                      </a:moveTo>
                      <a:lnTo>
                        <a:pt x="836767" y="295771"/>
                      </a:lnTo>
                      <a:cubicBezTo>
                        <a:pt x="911871" y="333556"/>
                        <a:pt x="968082" y="375933"/>
                        <a:pt x="1005349" y="422853"/>
                      </a:cubicBezTo>
                      <a:cubicBezTo>
                        <a:pt x="1050205" y="479374"/>
                        <a:pt x="1083808" y="544463"/>
                        <a:pt x="1106261" y="618224"/>
                      </a:cubicBezTo>
                      <a:cubicBezTo>
                        <a:pt x="1123604" y="674849"/>
                        <a:pt x="1132328" y="731989"/>
                        <a:pt x="1132328" y="789697"/>
                      </a:cubicBezTo>
                      <a:cubicBezTo>
                        <a:pt x="1132328" y="888802"/>
                        <a:pt x="1108480" y="959466"/>
                        <a:pt x="1060838" y="1001689"/>
                      </a:cubicBezTo>
                      <a:cubicBezTo>
                        <a:pt x="1048398" y="1012735"/>
                        <a:pt x="1034771" y="1020994"/>
                        <a:pt x="1019957" y="1026413"/>
                      </a:cubicBezTo>
                      <a:cubicBezTo>
                        <a:pt x="994407" y="1035756"/>
                        <a:pt x="999826" y="1032814"/>
                        <a:pt x="958997" y="1046080"/>
                      </a:cubicBezTo>
                      <a:cubicBezTo>
                        <a:pt x="974740" y="1035808"/>
                        <a:pt x="1029713" y="966331"/>
                        <a:pt x="1030022" y="823713"/>
                      </a:cubicBezTo>
                      <a:cubicBezTo>
                        <a:pt x="1030126" y="766005"/>
                        <a:pt x="1021350" y="708864"/>
                        <a:pt x="1003956" y="652240"/>
                      </a:cubicBezTo>
                      <a:cubicBezTo>
                        <a:pt x="981502" y="578531"/>
                        <a:pt x="947899" y="513390"/>
                        <a:pt x="903044" y="456869"/>
                      </a:cubicBezTo>
                      <a:cubicBezTo>
                        <a:pt x="865725" y="409949"/>
                        <a:pt x="811165" y="364835"/>
                        <a:pt x="736062" y="327052"/>
                      </a:cubicBezTo>
                      <a:lnTo>
                        <a:pt x="562577" y="240386"/>
                      </a:lnTo>
                      <a:close/>
                      <a:moveTo>
                        <a:pt x="164077" y="187372"/>
                      </a:moveTo>
                      <a:cubicBezTo>
                        <a:pt x="179095" y="189179"/>
                        <a:pt x="196313" y="198848"/>
                        <a:pt x="196197" y="199196"/>
                      </a:cubicBezTo>
                      <a:lnTo>
                        <a:pt x="128785" y="221649"/>
                      </a:lnTo>
                      <a:cubicBezTo>
                        <a:pt x="131418" y="215042"/>
                        <a:pt x="136631" y="195324"/>
                        <a:pt x="150516" y="188821"/>
                      </a:cubicBezTo>
                      <a:cubicBezTo>
                        <a:pt x="154310" y="187040"/>
                        <a:pt x="159071" y="186769"/>
                        <a:pt x="164077" y="187372"/>
                      </a:cubicBezTo>
                      <a:close/>
                      <a:moveTo>
                        <a:pt x="254538" y="2631"/>
                      </a:moveTo>
                      <a:cubicBezTo>
                        <a:pt x="275392" y="6457"/>
                        <a:pt x="297910" y="14458"/>
                        <a:pt x="322092" y="26639"/>
                      </a:cubicBezTo>
                      <a:cubicBezTo>
                        <a:pt x="377891" y="54719"/>
                        <a:pt x="425378" y="94568"/>
                        <a:pt x="464659" y="146185"/>
                      </a:cubicBezTo>
                      <a:cubicBezTo>
                        <a:pt x="505850" y="199867"/>
                        <a:pt x="526445" y="256387"/>
                        <a:pt x="526445" y="315799"/>
                      </a:cubicBezTo>
                      <a:cubicBezTo>
                        <a:pt x="526445" y="344498"/>
                        <a:pt x="521593" y="367365"/>
                        <a:pt x="511940" y="384295"/>
                      </a:cubicBezTo>
                      <a:cubicBezTo>
                        <a:pt x="503733" y="398748"/>
                        <a:pt x="492016" y="408917"/>
                        <a:pt x="476789" y="414801"/>
                      </a:cubicBezTo>
                      <a:cubicBezTo>
                        <a:pt x="463214" y="420066"/>
                        <a:pt x="446851" y="421924"/>
                        <a:pt x="427650" y="420376"/>
                      </a:cubicBezTo>
                      <a:cubicBezTo>
                        <a:pt x="459601" y="447010"/>
                        <a:pt x="483964" y="473696"/>
                        <a:pt x="500791" y="500486"/>
                      </a:cubicBezTo>
                      <a:cubicBezTo>
                        <a:pt x="529387" y="546116"/>
                        <a:pt x="543685" y="594068"/>
                        <a:pt x="543685" y="644291"/>
                      </a:cubicBezTo>
                      <a:cubicBezTo>
                        <a:pt x="543685" y="713871"/>
                        <a:pt x="519580" y="755888"/>
                        <a:pt x="471370" y="770341"/>
                      </a:cubicBezTo>
                      <a:cubicBezTo>
                        <a:pt x="438025" y="780509"/>
                        <a:pt x="439212" y="780096"/>
                        <a:pt x="411080" y="789801"/>
                      </a:cubicBezTo>
                      <a:cubicBezTo>
                        <a:pt x="421559" y="777464"/>
                        <a:pt x="441690" y="742777"/>
                        <a:pt x="441380" y="678359"/>
                      </a:cubicBezTo>
                      <a:cubicBezTo>
                        <a:pt x="441173" y="634587"/>
                        <a:pt x="428011" y="583280"/>
                        <a:pt x="399415" y="537650"/>
                      </a:cubicBezTo>
                      <a:cubicBezTo>
                        <a:pt x="382588" y="510861"/>
                        <a:pt x="374381" y="501518"/>
                        <a:pt x="346559" y="472561"/>
                      </a:cubicBezTo>
                      <a:cubicBezTo>
                        <a:pt x="398847" y="464302"/>
                        <a:pt x="422436" y="424299"/>
                        <a:pt x="422436" y="349247"/>
                      </a:cubicBezTo>
                      <a:cubicBezTo>
                        <a:pt x="422436" y="289835"/>
                        <a:pt x="403544" y="233934"/>
                        <a:pt x="362354" y="180252"/>
                      </a:cubicBezTo>
                      <a:cubicBezTo>
                        <a:pt x="323073" y="128583"/>
                        <a:pt x="277598" y="86051"/>
                        <a:pt x="221800" y="57971"/>
                      </a:cubicBezTo>
                      <a:cubicBezTo>
                        <a:pt x="170854" y="32317"/>
                        <a:pt x="164402" y="30975"/>
                        <a:pt x="128734" y="25710"/>
                      </a:cubicBezTo>
                      <a:cubicBezTo>
                        <a:pt x="159136" y="14767"/>
                        <a:pt x="186855" y="6302"/>
                        <a:pt x="196972" y="3669"/>
                      </a:cubicBezTo>
                      <a:cubicBezTo>
                        <a:pt x="214496" y="-847"/>
                        <a:pt x="233685" y="-1195"/>
                        <a:pt x="254538" y="26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ihandform: Form 1085">
                  <a:extLst>
                    <a:ext uri="{FF2B5EF4-FFF2-40B4-BE49-F238E27FC236}">
                      <a16:creationId xmlns:a16="http://schemas.microsoft.com/office/drawing/2014/main" id="{CEF1521B-FBDD-47EB-8A5D-C390EBC7851B}"/>
                    </a:ext>
                  </a:extLst>
                </p:cNvPr>
                <p:cNvSpPr/>
                <p:nvPr/>
              </p:nvSpPr>
              <p:spPr bwMode="gray">
                <a:xfrm>
                  <a:off x="9663004" y="1523410"/>
                  <a:ext cx="1037506" cy="1032345"/>
                </a:xfrm>
                <a:custGeom>
                  <a:avLst/>
                  <a:gdLst>
                    <a:gd name="connsiteX0" fmla="*/ 1396556 w 1914525"/>
                    <a:gd name="connsiteY0" fmla="*/ 794256 h 1905000"/>
                    <a:gd name="connsiteX1" fmla="*/ 1586579 w 1914525"/>
                    <a:gd name="connsiteY1" fmla="*/ 992281 h 1905000"/>
                    <a:gd name="connsiteX2" fmla="*/ 1661827 w 1914525"/>
                    <a:gd name="connsiteY2" fmla="*/ 1325180 h 1905000"/>
                    <a:gd name="connsiteX3" fmla="*/ 1585055 w 1914525"/>
                    <a:gd name="connsiteY3" fmla="*/ 1590070 h 1905000"/>
                    <a:gd name="connsiteX4" fmla="*/ 1394174 w 1914525"/>
                    <a:gd name="connsiteY4" fmla="*/ 1598357 h 1905000"/>
                    <a:gd name="connsiteX5" fmla="*/ 1291781 w 1914525"/>
                    <a:gd name="connsiteY5" fmla="*/ 1546826 h 1905000"/>
                    <a:gd name="connsiteX6" fmla="*/ 1291781 w 1914525"/>
                    <a:gd name="connsiteY6" fmla="*/ 741488 h 1905000"/>
                    <a:gd name="connsiteX7" fmla="*/ 1396556 w 1914525"/>
                    <a:gd name="connsiteY7" fmla="*/ 794256 h 1905000"/>
                    <a:gd name="connsiteX8" fmla="*/ 1048226 w 1914525"/>
                    <a:gd name="connsiteY8" fmla="*/ 1665698 h 1905000"/>
                    <a:gd name="connsiteX9" fmla="*/ 1412843 w 1914525"/>
                    <a:gd name="connsiteY9" fmla="*/ 1849150 h 1905000"/>
                    <a:gd name="connsiteX10" fmla="*/ 1703927 w 1914525"/>
                    <a:gd name="connsiteY10" fmla="*/ 1896299 h 1905000"/>
                    <a:gd name="connsiteX11" fmla="*/ 1785271 w 1914525"/>
                    <a:gd name="connsiteY11" fmla="*/ 1848578 h 1905000"/>
                    <a:gd name="connsiteX12" fmla="*/ 1917192 w 1914525"/>
                    <a:gd name="connsiteY12" fmla="*/ 1457387 h 1905000"/>
                    <a:gd name="connsiteX13" fmla="*/ 1869091 w 1914525"/>
                    <a:gd name="connsiteY13" fmla="*/ 1140966 h 1905000"/>
                    <a:gd name="connsiteX14" fmla="*/ 1682877 w 1914525"/>
                    <a:gd name="connsiteY14" fmla="*/ 780445 h 1905000"/>
                    <a:gd name="connsiteX15" fmla="*/ 1371791 w 1914525"/>
                    <a:gd name="connsiteY15" fmla="*/ 545939 h 1905000"/>
                    <a:gd name="connsiteX16" fmla="*/ 1048226 w 1914525"/>
                    <a:gd name="connsiteY16" fmla="*/ 383157 h 1905000"/>
                    <a:gd name="connsiteX17" fmla="*/ 1048226 w 1914525"/>
                    <a:gd name="connsiteY17" fmla="*/ 1665698 h 1905000"/>
                    <a:gd name="connsiteX18" fmla="*/ 280892 w 1914525"/>
                    <a:gd name="connsiteY18" fmla="*/ 729010 h 1905000"/>
                    <a:gd name="connsiteX19" fmla="*/ 377857 w 1914525"/>
                    <a:gd name="connsiteY19" fmla="*/ 777778 h 1905000"/>
                    <a:gd name="connsiteX20" fmla="*/ 523685 w 1914525"/>
                    <a:gd name="connsiteY20" fmla="*/ 880267 h 1905000"/>
                    <a:gd name="connsiteX21" fmla="*/ 578739 w 1914525"/>
                    <a:gd name="connsiteY21" fmla="*/ 1044192 h 1905000"/>
                    <a:gd name="connsiteX22" fmla="*/ 532162 w 1914525"/>
                    <a:gd name="connsiteY22" fmla="*/ 1147634 h 1905000"/>
                    <a:gd name="connsiteX23" fmla="*/ 415766 w 1914525"/>
                    <a:gd name="connsiteY23" fmla="*/ 1135156 h 1905000"/>
                    <a:gd name="connsiteX24" fmla="*/ 279178 w 1914525"/>
                    <a:gd name="connsiteY24" fmla="*/ 1004378 h 1905000"/>
                    <a:gd name="connsiteX25" fmla="*/ 224885 w 1914525"/>
                    <a:gd name="connsiteY25" fmla="*/ 840833 h 1905000"/>
                    <a:gd name="connsiteX26" fmla="*/ 0 w 1914525"/>
                    <a:gd name="connsiteY26" fmla="*/ 767110 h 1905000"/>
                    <a:gd name="connsiteX27" fmla="*/ 68294 w 1914525"/>
                    <a:gd name="connsiteY27" fmla="*/ 1002568 h 1905000"/>
                    <a:gd name="connsiteX28" fmla="*/ 200978 w 1914525"/>
                    <a:gd name="connsiteY28" fmla="*/ 1203641 h 1905000"/>
                    <a:gd name="connsiteX29" fmla="*/ 421291 w 1914525"/>
                    <a:gd name="connsiteY29" fmla="*/ 1368995 h 1905000"/>
                    <a:gd name="connsiteX30" fmla="*/ 697516 w 1914525"/>
                    <a:gd name="connsiteY30" fmla="*/ 1421573 h 1905000"/>
                    <a:gd name="connsiteX31" fmla="*/ 830961 w 1914525"/>
                    <a:gd name="connsiteY31" fmla="*/ 1188972 h 1905000"/>
                    <a:gd name="connsiteX32" fmla="*/ 751808 w 1914525"/>
                    <a:gd name="connsiteY32" fmla="*/ 923606 h 1905000"/>
                    <a:gd name="connsiteX33" fmla="*/ 616839 w 1914525"/>
                    <a:gd name="connsiteY33" fmla="*/ 775778 h 1905000"/>
                    <a:gd name="connsiteX34" fmla="*/ 799148 w 1914525"/>
                    <a:gd name="connsiteY34" fmla="*/ 582801 h 1905000"/>
                    <a:gd name="connsiteX35" fmla="*/ 685133 w 1914525"/>
                    <a:gd name="connsiteY35" fmla="*/ 269810 h 1905000"/>
                    <a:gd name="connsiteX36" fmla="*/ 422148 w 1914525"/>
                    <a:gd name="connsiteY36" fmla="*/ 49115 h 1905000"/>
                    <a:gd name="connsiteX37" fmla="*/ 128873 w 1914525"/>
                    <a:gd name="connsiteY37" fmla="*/ 34923 h 1905000"/>
                    <a:gd name="connsiteX38" fmla="*/ 68771 w 1914525"/>
                    <a:gd name="connsiteY38" fmla="*/ 95312 h 1905000"/>
                    <a:gd name="connsiteX39" fmla="*/ 31909 w 1914525"/>
                    <a:gd name="connsiteY39" fmla="*/ 193800 h 1905000"/>
                    <a:gd name="connsiteX40" fmla="*/ 251460 w 1914525"/>
                    <a:gd name="connsiteY40" fmla="*/ 347534 h 1905000"/>
                    <a:gd name="connsiteX41" fmla="*/ 309658 w 1914525"/>
                    <a:gd name="connsiteY41" fmla="*/ 251331 h 1905000"/>
                    <a:gd name="connsiteX42" fmla="*/ 412814 w 1914525"/>
                    <a:gd name="connsiteY42" fmla="*/ 265238 h 1905000"/>
                    <a:gd name="connsiteX43" fmla="*/ 515588 w 1914525"/>
                    <a:gd name="connsiteY43" fmla="*/ 360678 h 1905000"/>
                    <a:gd name="connsiteX44" fmla="*/ 556355 w 1914525"/>
                    <a:gd name="connsiteY44" fmla="*/ 492504 h 1905000"/>
                    <a:gd name="connsiteX45" fmla="*/ 522256 w 1914525"/>
                    <a:gd name="connsiteY45" fmla="*/ 576800 h 1905000"/>
                    <a:gd name="connsiteX46" fmla="*/ 392716 w 1914525"/>
                    <a:gd name="connsiteY46" fmla="*/ 560417 h 1905000"/>
                    <a:gd name="connsiteX47" fmla="*/ 280988 w 1914525"/>
                    <a:gd name="connsiteY47" fmla="*/ 504220 h 1905000"/>
                    <a:gd name="connsiteX48" fmla="*/ 280988 w 1914525"/>
                    <a:gd name="connsiteY48" fmla="*/ 72901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914525" h="1905000">
                      <a:moveTo>
                        <a:pt x="1396556" y="794256"/>
                      </a:moveTo>
                      <a:cubicBezTo>
                        <a:pt x="1479804" y="836166"/>
                        <a:pt x="1543145" y="902174"/>
                        <a:pt x="1586579" y="992281"/>
                      </a:cubicBezTo>
                      <a:cubicBezTo>
                        <a:pt x="1636776" y="1097056"/>
                        <a:pt x="1661827" y="1208117"/>
                        <a:pt x="1661827" y="1325180"/>
                      </a:cubicBezTo>
                      <a:cubicBezTo>
                        <a:pt x="1661827" y="1445480"/>
                        <a:pt x="1636205" y="1533777"/>
                        <a:pt x="1585055" y="1590070"/>
                      </a:cubicBezTo>
                      <a:cubicBezTo>
                        <a:pt x="1541050" y="1637504"/>
                        <a:pt x="1477423" y="1640267"/>
                        <a:pt x="1394174" y="1598357"/>
                      </a:cubicBezTo>
                      <a:lnTo>
                        <a:pt x="1291781" y="1546826"/>
                      </a:lnTo>
                      <a:lnTo>
                        <a:pt x="1291781" y="741488"/>
                      </a:lnTo>
                      <a:lnTo>
                        <a:pt x="1396556" y="794256"/>
                      </a:lnTo>
                      <a:close/>
                      <a:moveTo>
                        <a:pt x="1048226" y="1665698"/>
                      </a:moveTo>
                      <a:lnTo>
                        <a:pt x="1412843" y="1849150"/>
                      </a:lnTo>
                      <a:cubicBezTo>
                        <a:pt x="1527905" y="1907062"/>
                        <a:pt x="1624870" y="1922778"/>
                        <a:pt x="1703927" y="1896299"/>
                      </a:cubicBezTo>
                      <a:cubicBezTo>
                        <a:pt x="1733550" y="1886393"/>
                        <a:pt x="1760696" y="1870486"/>
                        <a:pt x="1785271" y="1848578"/>
                      </a:cubicBezTo>
                      <a:cubicBezTo>
                        <a:pt x="1873187" y="1770664"/>
                        <a:pt x="1917192" y="1640267"/>
                        <a:pt x="1917192" y="1457387"/>
                      </a:cubicBezTo>
                      <a:cubicBezTo>
                        <a:pt x="1917192" y="1350897"/>
                        <a:pt x="1901190" y="1245455"/>
                        <a:pt x="1869091" y="1140966"/>
                      </a:cubicBezTo>
                      <a:cubicBezTo>
                        <a:pt x="1827657" y="1004854"/>
                        <a:pt x="1765649" y="884744"/>
                        <a:pt x="1682877" y="780445"/>
                      </a:cubicBezTo>
                      <a:cubicBezTo>
                        <a:pt x="1614107" y="693863"/>
                        <a:pt x="1510379" y="615662"/>
                        <a:pt x="1371791" y="545939"/>
                      </a:cubicBezTo>
                      <a:lnTo>
                        <a:pt x="1048226" y="383157"/>
                      </a:lnTo>
                      <a:lnTo>
                        <a:pt x="1048226" y="1665698"/>
                      </a:lnTo>
                      <a:close/>
                      <a:moveTo>
                        <a:pt x="280892" y="729010"/>
                      </a:moveTo>
                      <a:lnTo>
                        <a:pt x="377857" y="777778"/>
                      </a:lnTo>
                      <a:cubicBezTo>
                        <a:pt x="451295" y="814735"/>
                        <a:pt x="499872" y="848930"/>
                        <a:pt x="523685" y="880267"/>
                      </a:cubicBezTo>
                      <a:cubicBezTo>
                        <a:pt x="560356" y="929416"/>
                        <a:pt x="578739" y="984089"/>
                        <a:pt x="578739" y="1044192"/>
                      </a:cubicBezTo>
                      <a:cubicBezTo>
                        <a:pt x="578739" y="1097437"/>
                        <a:pt x="563213" y="1131917"/>
                        <a:pt x="532162" y="1147634"/>
                      </a:cubicBezTo>
                      <a:cubicBezTo>
                        <a:pt x="502634" y="1163540"/>
                        <a:pt x="463868" y="1159349"/>
                        <a:pt x="415766" y="1135156"/>
                      </a:cubicBezTo>
                      <a:cubicBezTo>
                        <a:pt x="359378" y="1106771"/>
                        <a:pt x="313849" y="1063147"/>
                        <a:pt x="279178" y="1004378"/>
                      </a:cubicBezTo>
                      <a:cubicBezTo>
                        <a:pt x="255365" y="963611"/>
                        <a:pt x="237268" y="909032"/>
                        <a:pt x="224885" y="840833"/>
                      </a:cubicBezTo>
                      <a:lnTo>
                        <a:pt x="0" y="767110"/>
                      </a:lnTo>
                      <a:cubicBezTo>
                        <a:pt x="13430" y="854073"/>
                        <a:pt x="36195" y="932559"/>
                        <a:pt x="68294" y="1002568"/>
                      </a:cubicBezTo>
                      <a:cubicBezTo>
                        <a:pt x="100394" y="1072577"/>
                        <a:pt x="144590" y="1139633"/>
                        <a:pt x="200978" y="1203641"/>
                      </a:cubicBezTo>
                      <a:cubicBezTo>
                        <a:pt x="258413" y="1268887"/>
                        <a:pt x="331851" y="1324037"/>
                        <a:pt x="421291" y="1368995"/>
                      </a:cubicBezTo>
                      <a:cubicBezTo>
                        <a:pt x="534067" y="1425764"/>
                        <a:pt x="626078" y="1443290"/>
                        <a:pt x="697516" y="1421573"/>
                      </a:cubicBezTo>
                      <a:cubicBezTo>
                        <a:pt x="786479" y="1394903"/>
                        <a:pt x="830961" y="1317369"/>
                        <a:pt x="830961" y="1188972"/>
                      </a:cubicBezTo>
                      <a:cubicBezTo>
                        <a:pt x="830961" y="1096294"/>
                        <a:pt x="804577" y="1007807"/>
                        <a:pt x="751808" y="923606"/>
                      </a:cubicBezTo>
                      <a:cubicBezTo>
                        <a:pt x="720757" y="874171"/>
                        <a:pt x="675799" y="824927"/>
                        <a:pt x="616839" y="775778"/>
                      </a:cubicBezTo>
                      <a:cubicBezTo>
                        <a:pt x="738378" y="785588"/>
                        <a:pt x="799148" y="721295"/>
                        <a:pt x="799148" y="582801"/>
                      </a:cubicBezTo>
                      <a:cubicBezTo>
                        <a:pt x="799148" y="473168"/>
                        <a:pt x="761143" y="368870"/>
                        <a:pt x="685133" y="269810"/>
                      </a:cubicBezTo>
                      <a:cubicBezTo>
                        <a:pt x="612743" y="174464"/>
                        <a:pt x="525018" y="100931"/>
                        <a:pt x="422148" y="49115"/>
                      </a:cubicBezTo>
                      <a:cubicBezTo>
                        <a:pt x="302133" y="-11273"/>
                        <a:pt x="204406" y="-15940"/>
                        <a:pt x="128873" y="34923"/>
                      </a:cubicBezTo>
                      <a:cubicBezTo>
                        <a:pt x="102489" y="52354"/>
                        <a:pt x="82487" y="72452"/>
                        <a:pt x="68771" y="95312"/>
                      </a:cubicBezTo>
                      <a:cubicBezTo>
                        <a:pt x="55055" y="118172"/>
                        <a:pt x="42767" y="151033"/>
                        <a:pt x="31909" y="193800"/>
                      </a:cubicBezTo>
                      <a:lnTo>
                        <a:pt x="251460" y="347534"/>
                      </a:lnTo>
                      <a:cubicBezTo>
                        <a:pt x="264890" y="296099"/>
                        <a:pt x="284321" y="263999"/>
                        <a:pt x="309658" y="251331"/>
                      </a:cubicBezTo>
                      <a:cubicBezTo>
                        <a:pt x="334994" y="238663"/>
                        <a:pt x="369380" y="243330"/>
                        <a:pt x="412814" y="265238"/>
                      </a:cubicBezTo>
                      <a:cubicBezTo>
                        <a:pt x="454152" y="286097"/>
                        <a:pt x="488442" y="317911"/>
                        <a:pt x="515588" y="360678"/>
                      </a:cubicBezTo>
                      <a:cubicBezTo>
                        <a:pt x="542735" y="403445"/>
                        <a:pt x="556355" y="447451"/>
                        <a:pt x="556355" y="492504"/>
                      </a:cubicBezTo>
                      <a:cubicBezTo>
                        <a:pt x="556355" y="530128"/>
                        <a:pt x="544925" y="558131"/>
                        <a:pt x="522256" y="576800"/>
                      </a:cubicBezTo>
                      <a:cubicBezTo>
                        <a:pt x="497396" y="596898"/>
                        <a:pt x="454247" y="591469"/>
                        <a:pt x="392716" y="560417"/>
                      </a:cubicBezTo>
                      <a:lnTo>
                        <a:pt x="280988" y="504220"/>
                      </a:lnTo>
                      <a:lnTo>
                        <a:pt x="280988" y="72901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uppieren 26">
                <a:extLst>
                  <a:ext uri="{FF2B5EF4-FFF2-40B4-BE49-F238E27FC236}">
                    <a16:creationId xmlns:a16="http://schemas.microsoft.com/office/drawing/2014/main" id="{81B3557F-6A93-4B5F-AC20-ED8E967BFD7B}"/>
                  </a:ext>
                </a:extLst>
              </p:cNvPr>
              <p:cNvGrpSpPr/>
              <p:nvPr/>
            </p:nvGrpSpPr>
            <p:grpSpPr bwMode="gray">
              <a:xfrm>
                <a:off x="6895902" y="5463737"/>
                <a:ext cx="353767" cy="346312"/>
                <a:chOff x="2520598" y="3661373"/>
                <a:chExt cx="2302098" cy="2280476"/>
              </a:xfrm>
            </p:grpSpPr>
            <p:sp>
              <p:nvSpPr>
                <p:cNvPr id="90" name="Freihandform: Form 1316">
                  <a:extLst>
                    <a:ext uri="{FF2B5EF4-FFF2-40B4-BE49-F238E27FC236}">
                      <a16:creationId xmlns:a16="http://schemas.microsoft.com/office/drawing/2014/main" id="{BD3169ED-86F8-40BF-A8DC-4FB52196DC3F}"/>
                    </a:ext>
                  </a:extLst>
                </p:cNvPr>
                <p:cNvSpPr/>
                <p:nvPr/>
              </p:nvSpPr>
              <p:spPr bwMode="gray">
                <a:xfrm>
                  <a:off x="3288599" y="4418325"/>
                  <a:ext cx="742950" cy="742950"/>
                </a:xfrm>
                <a:custGeom>
                  <a:avLst/>
                  <a:gdLst>
                    <a:gd name="connsiteX0" fmla="*/ 697040 w 742950"/>
                    <a:gd name="connsiteY0" fmla="*/ 751046 h 742950"/>
                    <a:gd name="connsiteX1" fmla="*/ 54007 w 742950"/>
                    <a:gd name="connsiteY1" fmla="*/ 751046 h 742950"/>
                    <a:gd name="connsiteX2" fmla="*/ 0 w 742950"/>
                    <a:gd name="connsiteY2" fmla="*/ 697039 h 742950"/>
                    <a:gd name="connsiteX3" fmla="*/ 0 w 742950"/>
                    <a:gd name="connsiteY3" fmla="*/ 54007 h 742950"/>
                    <a:gd name="connsiteX4" fmla="*/ 54007 w 742950"/>
                    <a:gd name="connsiteY4" fmla="*/ 0 h 742950"/>
                    <a:gd name="connsiteX5" fmla="*/ 697040 w 742950"/>
                    <a:gd name="connsiteY5" fmla="*/ 0 h 742950"/>
                    <a:gd name="connsiteX6" fmla="*/ 751046 w 742950"/>
                    <a:gd name="connsiteY6" fmla="*/ 54007 h 742950"/>
                    <a:gd name="connsiteX7" fmla="*/ 751046 w 742950"/>
                    <a:gd name="connsiteY7" fmla="*/ 697039 h 742950"/>
                    <a:gd name="connsiteX8" fmla="*/ 697040 w 742950"/>
                    <a:gd name="connsiteY8" fmla="*/ 751046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742950">
                      <a:moveTo>
                        <a:pt x="697040" y="751046"/>
                      </a:moveTo>
                      <a:lnTo>
                        <a:pt x="54007" y="751046"/>
                      </a:lnTo>
                      <a:cubicBezTo>
                        <a:pt x="24289" y="751046"/>
                        <a:pt x="0" y="726758"/>
                        <a:pt x="0" y="697039"/>
                      </a:cubicBezTo>
                      <a:lnTo>
                        <a:pt x="0" y="54007"/>
                      </a:lnTo>
                      <a:cubicBezTo>
                        <a:pt x="0" y="24289"/>
                        <a:pt x="24289" y="0"/>
                        <a:pt x="54007" y="0"/>
                      </a:cubicBezTo>
                      <a:lnTo>
                        <a:pt x="697040" y="0"/>
                      </a:lnTo>
                      <a:cubicBezTo>
                        <a:pt x="726757" y="0"/>
                        <a:pt x="751046" y="24289"/>
                        <a:pt x="751046" y="54007"/>
                      </a:cubicBezTo>
                      <a:lnTo>
                        <a:pt x="751046" y="697039"/>
                      </a:lnTo>
                      <a:cubicBezTo>
                        <a:pt x="751046" y="726758"/>
                        <a:pt x="726757" y="751046"/>
                        <a:pt x="697040" y="75104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ihandform: Form 1317">
                  <a:extLst>
                    <a:ext uri="{FF2B5EF4-FFF2-40B4-BE49-F238E27FC236}">
                      <a16:creationId xmlns:a16="http://schemas.microsoft.com/office/drawing/2014/main" id="{AD80645E-FA5D-4C21-8DAC-1E29D2B48C82}"/>
                    </a:ext>
                  </a:extLst>
                </p:cNvPr>
                <p:cNvSpPr/>
                <p:nvPr/>
              </p:nvSpPr>
              <p:spPr bwMode="gray">
                <a:xfrm>
                  <a:off x="2520598" y="3661373"/>
                  <a:ext cx="2302098" cy="2280476"/>
                </a:xfrm>
                <a:custGeom>
                  <a:avLst/>
                  <a:gdLst>
                    <a:gd name="connsiteX0" fmla="*/ 1452467 w 2302098"/>
                    <a:gd name="connsiteY0" fmla="*/ 2059210 h 2280476"/>
                    <a:gd name="connsiteX1" fmla="*/ 1648778 w 2302098"/>
                    <a:gd name="connsiteY1" fmla="*/ 2059210 h 2280476"/>
                    <a:gd name="connsiteX2" fmla="*/ 1662303 w 2302098"/>
                    <a:gd name="connsiteY2" fmla="*/ 2072735 h 2280476"/>
                    <a:gd name="connsiteX3" fmla="*/ 1662303 w 2302098"/>
                    <a:gd name="connsiteY3" fmla="*/ 2266283 h 2280476"/>
                    <a:gd name="connsiteX4" fmla="*/ 1648778 w 2302098"/>
                    <a:gd name="connsiteY4" fmla="*/ 2279809 h 2280476"/>
                    <a:gd name="connsiteX5" fmla="*/ 1452467 w 2302098"/>
                    <a:gd name="connsiteY5" fmla="*/ 2279809 h 2280476"/>
                    <a:gd name="connsiteX6" fmla="*/ 1438942 w 2302098"/>
                    <a:gd name="connsiteY6" fmla="*/ 2266283 h 2280476"/>
                    <a:gd name="connsiteX7" fmla="*/ 1438942 w 2302098"/>
                    <a:gd name="connsiteY7" fmla="*/ 2072735 h 2280476"/>
                    <a:gd name="connsiteX8" fmla="*/ 1452467 w 2302098"/>
                    <a:gd name="connsiteY8" fmla="*/ 2059210 h 2280476"/>
                    <a:gd name="connsiteX9" fmla="*/ 2087403 w 2302098"/>
                    <a:gd name="connsiteY9" fmla="*/ 1978438 h 2280476"/>
                    <a:gd name="connsiteX10" fmla="*/ 2283714 w 2302098"/>
                    <a:gd name="connsiteY10" fmla="*/ 1978438 h 2280476"/>
                    <a:gd name="connsiteX11" fmla="*/ 2297239 w 2302098"/>
                    <a:gd name="connsiteY11" fmla="*/ 1991963 h 2280476"/>
                    <a:gd name="connsiteX12" fmla="*/ 2297239 w 2302098"/>
                    <a:gd name="connsiteY12" fmla="*/ 2185511 h 2280476"/>
                    <a:gd name="connsiteX13" fmla="*/ 2283714 w 2302098"/>
                    <a:gd name="connsiteY13" fmla="*/ 2199037 h 2280476"/>
                    <a:gd name="connsiteX14" fmla="*/ 2087403 w 2302098"/>
                    <a:gd name="connsiteY14" fmla="*/ 2199037 h 2280476"/>
                    <a:gd name="connsiteX15" fmla="*/ 2073878 w 2302098"/>
                    <a:gd name="connsiteY15" fmla="*/ 2185511 h 2280476"/>
                    <a:gd name="connsiteX16" fmla="*/ 2073878 w 2302098"/>
                    <a:gd name="connsiteY16" fmla="*/ 1991963 h 2280476"/>
                    <a:gd name="connsiteX17" fmla="*/ 2087403 w 2302098"/>
                    <a:gd name="connsiteY17" fmla="*/ 1978438 h 2280476"/>
                    <a:gd name="connsiteX18" fmla="*/ 397002 w 2302098"/>
                    <a:gd name="connsiteY18" fmla="*/ 1859947 h 2280476"/>
                    <a:gd name="connsiteX19" fmla="*/ 768953 w 2302098"/>
                    <a:gd name="connsiteY19" fmla="*/ 1859947 h 2280476"/>
                    <a:gd name="connsiteX20" fmla="*/ 795909 w 2302098"/>
                    <a:gd name="connsiteY20" fmla="*/ 1886903 h 2280476"/>
                    <a:gd name="connsiteX21" fmla="*/ 795909 w 2302098"/>
                    <a:gd name="connsiteY21" fmla="*/ 2253425 h 2280476"/>
                    <a:gd name="connsiteX22" fmla="*/ 768953 w 2302098"/>
                    <a:gd name="connsiteY22" fmla="*/ 2280476 h 2280476"/>
                    <a:gd name="connsiteX23" fmla="*/ 397002 w 2302098"/>
                    <a:gd name="connsiteY23" fmla="*/ 2280476 h 2280476"/>
                    <a:gd name="connsiteX24" fmla="*/ 370046 w 2302098"/>
                    <a:gd name="connsiteY24" fmla="*/ 2253520 h 2280476"/>
                    <a:gd name="connsiteX25" fmla="*/ 370046 w 2302098"/>
                    <a:gd name="connsiteY25" fmla="*/ 1886903 h 2280476"/>
                    <a:gd name="connsiteX26" fmla="*/ 397002 w 2302098"/>
                    <a:gd name="connsiteY26" fmla="*/ 1859947 h 2280476"/>
                    <a:gd name="connsiteX27" fmla="*/ 157449 w 2302098"/>
                    <a:gd name="connsiteY27" fmla="*/ 1686687 h 2280476"/>
                    <a:gd name="connsiteX28" fmla="*/ 415005 w 2302098"/>
                    <a:gd name="connsiteY28" fmla="*/ 1686687 h 2280476"/>
                    <a:gd name="connsiteX29" fmla="*/ 428530 w 2302098"/>
                    <a:gd name="connsiteY29" fmla="*/ 1700212 h 2280476"/>
                    <a:gd name="connsiteX30" fmla="*/ 428530 w 2302098"/>
                    <a:gd name="connsiteY30" fmla="*/ 1833658 h 2280476"/>
                    <a:gd name="connsiteX31" fmla="*/ 384239 w 2302098"/>
                    <a:gd name="connsiteY31" fmla="*/ 1833658 h 2280476"/>
                    <a:gd name="connsiteX32" fmla="*/ 343758 w 2302098"/>
                    <a:gd name="connsiteY32" fmla="*/ 1874139 h 2280476"/>
                    <a:gd name="connsiteX33" fmla="*/ 343662 w 2302098"/>
                    <a:gd name="connsiteY33" fmla="*/ 1874139 h 2280476"/>
                    <a:gd name="connsiteX34" fmla="*/ 343662 w 2302098"/>
                    <a:gd name="connsiteY34" fmla="*/ 1967675 h 2280476"/>
                    <a:gd name="connsiteX35" fmla="*/ 157449 w 2302098"/>
                    <a:gd name="connsiteY35" fmla="*/ 1967675 h 2280476"/>
                    <a:gd name="connsiteX36" fmla="*/ 143923 w 2302098"/>
                    <a:gd name="connsiteY36" fmla="*/ 1954149 h 2280476"/>
                    <a:gd name="connsiteX37" fmla="*/ 143923 w 2302098"/>
                    <a:gd name="connsiteY37" fmla="*/ 1700212 h 2280476"/>
                    <a:gd name="connsiteX38" fmla="*/ 157449 w 2302098"/>
                    <a:gd name="connsiteY38" fmla="*/ 1686687 h 2280476"/>
                    <a:gd name="connsiteX39" fmla="*/ 1660779 w 2302098"/>
                    <a:gd name="connsiteY39" fmla="*/ 1554671 h 2280476"/>
                    <a:gd name="connsiteX40" fmla="*/ 1991011 w 2302098"/>
                    <a:gd name="connsiteY40" fmla="*/ 1554671 h 2280476"/>
                    <a:gd name="connsiteX41" fmla="*/ 2004537 w 2302098"/>
                    <a:gd name="connsiteY41" fmla="*/ 1568196 h 2280476"/>
                    <a:gd name="connsiteX42" fmla="*/ 2004537 w 2302098"/>
                    <a:gd name="connsiteY42" fmla="*/ 1893856 h 2280476"/>
                    <a:gd name="connsiteX43" fmla="*/ 1991011 w 2302098"/>
                    <a:gd name="connsiteY43" fmla="*/ 1907382 h 2280476"/>
                    <a:gd name="connsiteX44" fmla="*/ 1660779 w 2302098"/>
                    <a:gd name="connsiteY44" fmla="*/ 1907382 h 2280476"/>
                    <a:gd name="connsiteX45" fmla="*/ 1647254 w 2302098"/>
                    <a:gd name="connsiteY45" fmla="*/ 1893856 h 2280476"/>
                    <a:gd name="connsiteX46" fmla="*/ 1647254 w 2302098"/>
                    <a:gd name="connsiteY46" fmla="*/ 1568196 h 2280476"/>
                    <a:gd name="connsiteX47" fmla="*/ 1660779 w 2302098"/>
                    <a:gd name="connsiteY47" fmla="*/ 1554671 h 2280476"/>
                    <a:gd name="connsiteX48" fmla="*/ 283274 w 2302098"/>
                    <a:gd name="connsiteY48" fmla="*/ 1044607 h 2280476"/>
                    <a:gd name="connsiteX49" fmla="*/ 507016 w 2302098"/>
                    <a:gd name="connsiteY49" fmla="*/ 1044607 h 2280476"/>
                    <a:gd name="connsiteX50" fmla="*/ 520541 w 2302098"/>
                    <a:gd name="connsiteY50" fmla="*/ 1058132 h 2280476"/>
                    <a:gd name="connsiteX51" fmla="*/ 520541 w 2302098"/>
                    <a:gd name="connsiteY51" fmla="*/ 1285113 h 2280476"/>
                    <a:gd name="connsiteX52" fmla="*/ 507016 w 2302098"/>
                    <a:gd name="connsiteY52" fmla="*/ 1298639 h 2280476"/>
                    <a:gd name="connsiteX53" fmla="*/ 283274 w 2302098"/>
                    <a:gd name="connsiteY53" fmla="*/ 1298639 h 2280476"/>
                    <a:gd name="connsiteX54" fmla="*/ 269748 w 2302098"/>
                    <a:gd name="connsiteY54" fmla="*/ 1285113 h 2280476"/>
                    <a:gd name="connsiteX55" fmla="*/ 269748 w 2302098"/>
                    <a:gd name="connsiteY55" fmla="*/ 1058132 h 2280476"/>
                    <a:gd name="connsiteX56" fmla="*/ 283274 w 2302098"/>
                    <a:gd name="connsiteY56" fmla="*/ 1044607 h 2280476"/>
                    <a:gd name="connsiteX57" fmla="*/ 1737646 w 2302098"/>
                    <a:gd name="connsiteY57" fmla="*/ 552355 h 2280476"/>
                    <a:gd name="connsiteX58" fmla="*/ 2105882 w 2302098"/>
                    <a:gd name="connsiteY58" fmla="*/ 552355 h 2280476"/>
                    <a:gd name="connsiteX59" fmla="*/ 2132838 w 2302098"/>
                    <a:gd name="connsiteY59" fmla="*/ 579311 h 2280476"/>
                    <a:gd name="connsiteX60" fmla="*/ 2132838 w 2302098"/>
                    <a:gd name="connsiteY60" fmla="*/ 952977 h 2280476"/>
                    <a:gd name="connsiteX61" fmla="*/ 2105882 w 2302098"/>
                    <a:gd name="connsiteY61" fmla="*/ 979932 h 2280476"/>
                    <a:gd name="connsiteX62" fmla="*/ 1737646 w 2302098"/>
                    <a:gd name="connsiteY62" fmla="*/ 979932 h 2280476"/>
                    <a:gd name="connsiteX63" fmla="*/ 1710690 w 2302098"/>
                    <a:gd name="connsiteY63" fmla="*/ 952977 h 2280476"/>
                    <a:gd name="connsiteX64" fmla="*/ 1710690 w 2302098"/>
                    <a:gd name="connsiteY64" fmla="*/ 579311 h 2280476"/>
                    <a:gd name="connsiteX65" fmla="*/ 1737646 w 2302098"/>
                    <a:gd name="connsiteY65" fmla="*/ 552355 h 2280476"/>
                    <a:gd name="connsiteX66" fmla="*/ 13526 w 2302098"/>
                    <a:gd name="connsiteY66" fmla="*/ 393097 h 2280476"/>
                    <a:gd name="connsiteX67" fmla="*/ 200882 w 2302098"/>
                    <a:gd name="connsiteY67" fmla="*/ 393097 h 2280476"/>
                    <a:gd name="connsiteX68" fmla="*/ 214408 w 2302098"/>
                    <a:gd name="connsiteY68" fmla="*/ 406622 h 2280476"/>
                    <a:gd name="connsiteX69" fmla="*/ 214408 w 2302098"/>
                    <a:gd name="connsiteY69" fmla="*/ 591217 h 2280476"/>
                    <a:gd name="connsiteX70" fmla="*/ 200882 w 2302098"/>
                    <a:gd name="connsiteY70" fmla="*/ 604838 h 2280476"/>
                    <a:gd name="connsiteX71" fmla="*/ 13526 w 2302098"/>
                    <a:gd name="connsiteY71" fmla="*/ 604838 h 2280476"/>
                    <a:gd name="connsiteX72" fmla="*/ 0 w 2302098"/>
                    <a:gd name="connsiteY72" fmla="*/ 591312 h 2280476"/>
                    <a:gd name="connsiteX73" fmla="*/ 0 w 2302098"/>
                    <a:gd name="connsiteY73" fmla="*/ 406622 h 2280476"/>
                    <a:gd name="connsiteX74" fmla="*/ 13526 w 2302098"/>
                    <a:gd name="connsiteY74" fmla="*/ 393097 h 2280476"/>
                    <a:gd name="connsiteX75" fmla="*/ 2095595 w 2302098"/>
                    <a:gd name="connsiteY75" fmla="*/ 390811 h 2280476"/>
                    <a:gd name="connsiteX76" fmla="*/ 2288667 w 2302098"/>
                    <a:gd name="connsiteY76" fmla="*/ 390811 h 2280476"/>
                    <a:gd name="connsiteX77" fmla="*/ 2302098 w 2302098"/>
                    <a:gd name="connsiteY77" fmla="*/ 404337 h 2280476"/>
                    <a:gd name="connsiteX78" fmla="*/ 2302098 w 2302098"/>
                    <a:gd name="connsiteY78" fmla="*/ 600171 h 2280476"/>
                    <a:gd name="connsiteX79" fmla="*/ 2288572 w 2302098"/>
                    <a:gd name="connsiteY79" fmla="*/ 613696 h 2280476"/>
                    <a:gd name="connsiteX80" fmla="*/ 2160937 w 2302098"/>
                    <a:gd name="connsiteY80" fmla="*/ 613696 h 2280476"/>
                    <a:gd name="connsiteX81" fmla="*/ 2160937 w 2302098"/>
                    <a:gd name="connsiteY81" fmla="*/ 573786 h 2280476"/>
                    <a:gd name="connsiteX82" fmla="*/ 2120456 w 2302098"/>
                    <a:gd name="connsiteY82" fmla="*/ 533305 h 2280476"/>
                    <a:gd name="connsiteX83" fmla="*/ 2082070 w 2302098"/>
                    <a:gd name="connsiteY83" fmla="*/ 533305 h 2280476"/>
                    <a:gd name="connsiteX84" fmla="*/ 2082070 w 2302098"/>
                    <a:gd name="connsiteY84" fmla="*/ 404337 h 2280476"/>
                    <a:gd name="connsiteX85" fmla="*/ 2095595 w 2302098"/>
                    <a:gd name="connsiteY85" fmla="*/ 390811 h 2280476"/>
                    <a:gd name="connsiteX86" fmla="*/ 1383029 w 2302098"/>
                    <a:gd name="connsiteY86" fmla="*/ 223171 h 2280476"/>
                    <a:gd name="connsiteX87" fmla="*/ 1576101 w 2302098"/>
                    <a:gd name="connsiteY87" fmla="*/ 223171 h 2280476"/>
                    <a:gd name="connsiteX88" fmla="*/ 1589627 w 2302098"/>
                    <a:gd name="connsiteY88" fmla="*/ 236697 h 2280476"/>
                    <a:gd name="connsiteX89" fmla="*/ 1589627 w 2302098"/>
                    <a:gd name="connsiteY89" fmla="*/ 432531 h 2280476"/>
                    <a:gd name="connsiteX90" fmla="*/ 1576101 w 2302098"/>
                    <a:gd name="connsiteY90" fmla="*/ 446056 h 2280476"/>
                    <a:gd name="connsiteX91" fmla="*/ 1383029 w 2302098"/>
                    <a:gd name="connsiteY91" fmla="*/ 446056 h 2280476"/>
                    <a:gd name="connsiteX92" fmla="*/ 1369504 w 2302098"/>
                    <a:gd name="connsiteY92" fmla="*/ 432626 h 2280476"/>
                    <a:gd name="connsiteX93" fmla="*/ 1369504 w 2302098"/>
                    <a:gd name="connsiteY93" fmla="*/ 236697 h 2280476"/>
                    <a:gd name="connsiteX94" fmla="*/ 1383029 w 2302098"/>
                    <a:gd name="connsiteY94" fmla="*/ 223171 h 2280476"/>
                    <a:gd name="connsiteX95" fmla="*/ 623792 w 2302098"/>
                    <a:gd name="connsiteY95" fmla="*/ 155257 h 2280476"/>
                    <a:gd name="connsiteX96" fmla="*/ 988885 w 2302098"/>
                    <a:gd name="connsiteY96" fmla="*/ 155257 h 2280476"/>
                    <a:gd name="connsiteX97" fmla="*/ 1015841 w 2302098"/>
                    <a:gd name="connsiteY97" fmla="*/ 182213 h 2280476"/>
                    <a:gd name="connsiteX98" fmla="*/ 1015841 w 2302098"/>
                    <a:gd name="connsiteY98" fmla="*/ 541972 h 2280476"/>
                    <a:gd name="connsiteX99" fmla="*/ 988885 w 2302098"/>
                    <a:gd name="connsiteY99" fmla="*/ 568928 h 2280476"/>
                    <a:gd name="connsiteX100" fmla="*/ 623792 w 2302098"/>
                    <a:gd name="connsiteY100" fmla="*/ 568928 h 2280476"/>
                    <a:gd name="connsiteX101" fmla="*/ 596836 w 2302098"/>
                    <a:gd name="connsiteY101" fmla="*/ 541972 h 2280476"/>
                    <a:gd name="connsiteX102" fmla="*/ 596836 w 2302098"/>
                    <a:gd name="connsiteY102" fmla="*/ 182308 h 2280476"/>
                    <a:gd name="connsiteX103" fmla="*/ 623792 w 2302098"/>
                    <a:gd name="connsiteY103" fmla="*/ 155257 h 2280476"/>
                    <a:gd name="connsiteX104" fmla="*/ 363093 w 2302098"/>
                    <a:gd name="connsiteY104" fmla="*/ 0 h 2280476"/>
                    <a:gd name="connsiteX105" fmla="*/ 625125 w 2302098"/>
                    <a:gd name="connsiteY105" fmla="*/ 0 h 2280476"/>
                    <a:gd name="connsiteX106" fmla="*/ 652081 w 2302098"/>
                    <a:gd name="connsiteY106" fmla="*/ 26956 h 2280476"/>
                    <a:gd name="connsiteX107" fmla="*/ 652081 w 2302098"/>
                    <a:gd name="connsiteY107" fmla="*/ 130778 h 2280476"/>
                    <a:gd name="connsiteX108" fmla="*/ 611029 w 2302098"/>
                    <a:gd name="connsiteY108" fmla="*/ 130778 h 2280476"/>
                    <a:gd name="connsiteX109" fmla="*/ 570547 w 2302098"/>
                    <a:gd name="connsiteY109" fmla="*/ 171260 h 2280476"/>
                    <a:gd name="connsiteX110" fmla="*/ 570547 w 2302098"/>
                    <a:gd name="connsiteY110" fmla="*/ 311944 h 2280476"/>
                    <a:gd name="connsiteX111" fmla="*/ 363093 w 2302098"/>
                    <a:gd name="connsiteY111" fmla="*/ 311944 h 2280476"/>
                    <a:gd name="connsiteX112" fmla="*/ 336137 w 2302098"/>
                    <a:gd name="connsiteY112" fmla="*/ 284988 h 2280476"/>
                    <a:gd name="connsiteX113" fmla="*/ 336137 w 2302098"/>
                    <a:gd name="connsiteY113" fmla="*/ 26956 h 2280476"/>
                    <a:gd name="connsiteX114" fmla="*/ 363093 w 2302098"/>
                    <a:gd name="connsiteY114" fmla="*/ 0 h 2280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2302098" h="2280476">
                      <a:moveTo>
                        <a:pt x="1452467" y="2059210"/>
                      </a:moveTo>
                      <a:lnTo>
                        <a:pt x="1648778" y="2059210"/>
                      </a:lnTo>
                      <a:cubicBezTo>
                        <a:pt x="1656207" y="2059210"/>
                        <a:pt x="1662303" y="2065306"/>
                        <a:pt x="1662303" y="2072735"/>
                      </a:cubicBezTo>
                      <a:lnTo>
                        <a:pt x="1662303" y="2266283"/>
                      </a:lnTo>
                      <a:cubicBezTo>
                        <a:pt x="1662303" y="2273713"/>
                        <a:pt x="1656207" y="2279809"/>
                        <a:pt x="1648778" y="2279809"/>
                      </a:cubicBezTo>
                      <a:lnTo>
                        <a:pt x="1452467" y="2279809"/>
                      </a:lnTo>
                      <a:cubicBezTo>
                        <a:pt x="1445038" y="2279809"/>
                        <a:pt x="1438942" y="2273713"/>
                        <a:pt x="1438942" y="2266283"/>
                      </a:cubicBezTo>
                      <a:lnTo>
                        <a:pt x="1438942" y="2072735"/>
                      </a:lnTo>
                      <a:cubicBezTo>
                        <a:pt x="1438942" y="2065306"/>
                        <a:pt x="1445038" y="2059210"/>
                        <a:pt x="1452467" y="2059210"/>
                      </a:cubicBezTo>
                      <a:close/>
                      <a:moveTo>
                        <a:pt x="2087403" y="1978438"/>
                      </a:moveTo>
                      <a:lnTo>
                        <a:pt x="2283714" y="1978438"/>
                      </a:lnTo>
                      <a:cubicBezTo>
                        <a:pt x="2291143" y="1978438"/>
                        <a:pt x="2297239" y="1984534"/>
                        <a:pt x="2297239" y="1991963"/>
                      </a:cubicBezTo>
                      <a:lnTo>
                        <a:pt x="2297239" y="2185511"/>
                      </a:lnTo>
                      <a:cubicBezTo>
                        <a:pt x="2297239" y="2193036"/>
                        <a:pt x="2291143" y="2199037"/>
                        <a:pt x="2283714" y="2199037"/>
                      </a:cubicBezTo>
                      <a:lnTo>
                        <a:pt x="2087403" y="2199037"/>
                      </a:lnTo>
                      <a:cubicBezTo>
                        <a:pt x="2079974" y="2199037"/>
                        <a:pt x="2073878" y="2192941"/>
                        <a:pt x="2073878" y="2185511"/>
                      </a:cubicBezTo>
                      <a:lnTo>
                        <a:pt x="2073878" y="1991963"/>
                      </a:lnTo>
                      <a:cubicBezTo>
                        <a:pt x="2073878" y="1984534"/>
                        <a:pt x="2079974" y="1978438"/>
                        <a:pt x="2087403" y="1978438"/>
                      </a:cubicBezTo>
                      <a:close/>
                      <a:moveTo>
                        <a:pt x="397002" y="1859947"/>
                      </a:moveTo>
                      <a:lnTo>
                        <a:pt x="768953" y="1859947"/>
                      </a:lnTo>
                      <a:cubicBezTo>
                        <a:pt x="783812" y="1859947"/>
                        <a:pt x="795909" y="1872139"/>
                        <a:pt x="795909" y="1886903"/>
                      </a:cubicBezTo>
                      <a:lnTo>
                        <a:pt x="795909" y="2253425"/>
                      </a:lnTo>
                      <a:cubicBezTo>
                        <a:pt x="795909" y="2268284"/>
                        <a:pt x="783812" y="2280476"/>
                        <a:pt x="768953" y="2280476"/>
                      </a:cubicBezTo>
                      <a:lnTo>
                        <a:pt x="397002" y="2280476"/>
                      </a:lnTo>
                      <a:cubicBezTo>
                        <a:pt x="382143" y="2280476"/>
                        <a:pt x="370046" y="2268284"/>
                        <a:pt x="370046" y="2253520"/>
                      </a:cubicBezTo>
                      <a:lnTo>
                        <a:pt x="370046" y="1886903"/>
                      </a:lnTo>
                      <a:cubicBezTo>
                        <a:pt x="370046" y="1872044"/>
                        <a:pt x="382238" y="1859947"/>
                        <a:pt x="397002" y="1859947"/>
                      </a:cubicBezTo>
                      <a:close/>
                      <a:moveTo>
                        <a:pt x="157449" y="1686687"/>
                      </a:moveTo>
                      <a:lnTo>
                        <a:pt x="415005" y="1686687"/>
                      </a:lnTo>
                      <a:cubicBezTo>
                        <a:pt x="422434" y="1686687"/>
                        <a:pt x="428530" y="1692783"/>
                        <a:pt x="428530" y="1700212"/>
                      </a:cubicBezTo>
                      <a:lnTo>
                        <a:pt x="428530" y="1833658"/>
                      </a:lnTo>
                      <a:lnTo>
                        <a:pt x="384239" y="1833658"/>
                      </a:lnTo>
                      <a:cubicBezTo>
                        <a:pt x="361950" y="1833658"/>
                        <a:pt x="343758" y="1851850"/>
                        <a:pt x="343758" y="1874139"/>
                      </a:cubicBezTo>
                      <a:lnTo>
                        <a:pt x="343662" y="1874139"/>
                      </a:lnTo>
                      <a:lnTo>
                        <a:pt x="343662" y="1967675"/>
                      </a:lnTo>
                      <a:lnTo>
                        <a:pt x="157449" y="1967675"/>
                      </a:lnTo>
                      <a:cubicBezTo>
                        <a:pt x="150019" y="1967675"/>
                        <a:pt x="143923" y="1961579"/>
                        <a:pt x="143923" y="1954149"/>
                      </a:cubicBezTo>
                      <a:lnTo>
                        <a:pt x="143923" y="1700212"/>
                      </a:lnTo>
                      <a:cubicBezTo>
                        <a:pt x="143923" y="1692783"/>
                        <a:pt x="150019" y="1686687"/>
                        <a:pt x="157449" y="1686687"/>
                      </a:cubicBezTo>
                      <a:close/>
                      <a:moveTo>
                        <a:pt x="1660779" y="1554671"/>
                      </a:moveTo>
                      <a:lnTo>
                        <a:pt x="1991011" y="1554671"/>
                      </a:lnTo>
                      <a:cubicBezTo>
                        <a:pt x="1998441" y="1554671"/>
                        <a:pt x="2004537" y="1560767"/>
                        <a:pt x="2004537" y="1568196"/>
                      </a:cubicBezTo>
                      <a:lnTo>
                        <a:pt x="2004537" y="1893856"/>
                      </a:lnTo>
                      <a:cubicBezTo>
                        <a:pt x="2004537" y="1901286"/>
                        <a:pt x="1998441" y="1907382"/>
                        <a:pt x="1991011" y="1907382"/>
                      </a:cubicBezTo>
                      <a:lnTo>
                        <a:pt x="1660779" y="1907382"/>
                      </a:lnTo>
                      <a:cubicBezTo>
                        <a:pt x="1653350" y="1907382"/>
                        <a:pt x="1647254" y="1901286"/>
                        <a:pt x="1647254" y="1893856"/>
                      </a:cubicBezTo>
                      <a:lnTo>
                        <a:pt x="1647254" y="1568196"/>
                      </a:lnTo>
                      <a:cubicBezTo>
                        <a:pt x="1647254" y="1560767"/>
                        <a:pt x="1653350" y="1554671"/>
                        <a:pt x="1660779" y="1554671"/>
                      </a:cubicBezTo>
                      <a:close/>
                      <a:moveTo>
                        <a:pt x="283274" y="1044607"/>
                      </a:moveTo>
                      <a:lnTo>
                        <a:pt x="507016" y="1044607"/>
                      </a:lnTo>
                      <a:cubicBezTo>
                        <a:pt x="514445" y="1044607"/>
                        <a:pt x="520541" y="1050703"/>
                        <a:pt x="520541" y="1058132"/>
                      </a:cubicBezTo>
                      <a:lnTo>
                        <a:pt x="520541" y="1285113"/>
                      </a:lnTo>
                      <a:cubicBezTo>
                        <a:pt x="520541" y="1292543"/>
                        <a:pt x="514445" y="1298639"/>
                        <a:pt x="507016" y="1298639"/>
                      </a:cubicBezTo>
                      <a:lnTo>
                        <a:pt x="283274" y="1298639"/>
                      </a:lnTo>
                      <a:cubicBezTo>
                        <a:pt x="275844" y="1298544"/>
                        <a:pt x="269748" y="1292543"/>
                        <a:pt x="269748" y="1285113"/>
                      </a:cubicBezTo>
                      <a:lnTo>
                        <a:pt x="269748" y="1058132"/>
                      </a:lnTo>
                      <a:cubicBezTo>
                        <a:pt x="269748" y="1050703"/>
                        <a:pt x="275844" y="1044607"/>
                        <a:pt x="283274" y="1044607"/>
                      </a:cubicBezTo>
                      <a:close/>
                      <a:moveTo>
                        <a:pt x="1737646" y="552355"/>
                      </a:moveTo>
                      <a:lnTo>
                        <a:pt x="2105882" y="552355"/>
                      </a:lnTo>
                      <a:cubicBezTo>
                        <a:pt x="2120741" y="552355"/>
                        <a:pt x="2132838" y="564547"/>
                        <a:pt x="2132838" y="579311"/>
                      </a:cubicBezTo>
                      <a:lnTo>
                        <a:pt x="2132838" y="952977"/>
                      </a:lnTo>
                      <a:cubicBezTo>
                        <a:pt x="2132838" y="967836"/>
                        <a:pt x="2120646" y="979932"/>
                        <a:pt x="2105882" y="979932"/>
                      </a:cubicBezTo>
                      <a:lnTo>
                        <a:pt x="1737646" y="979932"/>
                      </a:lnTo>
                      <a:cubicBezTo>
                        <a:pt x="1722882" y="979932"/>
                        <a:pt x="1710690" y="967836"/>
                        <a:pt x="1710690" y="952977"/>
                      </a:cubicBezTo>
                      <a:lnTo>
                        <a:pt x="1710690" y="579311"/>
                      </a:lnTo>
                      <a:cubicBezTo>
                        <a:pt x="1710690" y="564452"/>
                        <a:pt x="1722882" y="552355"/>
                        <a:pt x="1737646" y="552355"/>
                      </a:cubicBezTo>
                      <a:close/>
                      <a:moveTo>
                        <a:pt x="13526" y="393097"/>
                      </a:moveTo>
                      <a:lnTo>
                        <a:pt x="200882" y="393097"/>
                      </a:lnTo>
                      <a:cubicBezTo>
                        <a:pt x="208312" y="393097"/>
                        <a:pt x="214408" y="399193"/>
                        <a:pt x="214408" y="406622"/>
                      </a:cubicBezTo>
                      <a:lnTo>
                        <a:pt x="214408" y="591217"/>
                      </a:lnTo>
                      <a:cubicBezTo>
                        <a:pt x="214313" y="598742"/>
                        <a:pt x="208312" y="604838"/>
                        <a:pt x="200882" y="604838"/>
                      </a:cubicBezTo>
                      <a:lnTo>
                        <a:pt x="13526" y="604838"/>
                      </a:lnTo>
                      <a:cubicBezTo>
                        <a:pt x="6096" y="604838"/>
                        <a:pt x="0" y="598742"/>
                        <a:pt x="0" y="591312"/>
                      </a:cubicBezTo>
                      <a:lnTo>
                        <a:pt x="0" y="406622"/>
                      </a:lnTo>
                      <a:cubicBezTo>
                        <a:pt x="0" y="399193"/>
                        <a:pt x="6096" y="393097"/>
                        <a:pt x="13526" y="393097"/>
                      </a:cubicBezTo>
                      <a:close/>
                      <a:moveTo>
                        <a:pt x="2095595" y="390811"/>
                      </a:moveTo>
                      <a:lnTo>
                        <a:pt x="2288667" y="390811"/>
                      </a:lnTo>
                      <a:cubicBezTo>
                        <a:pt x="2296097" y="390811"/>
                        <a:pt x="2302098" y="396907"/>
                        <a:pt x="2302098" y="404337"/>
                      </a:cubicBezTo>
                      <a:lnTo>
                        <a:pt x="2302098" y="600171"/>
                      </a:lnTo>
                      <a:cubicBezTo>
                        <a:pt x="2302098" y="607600"/>
                        <a:pt x="2296002" y="613696"/>
                        <a:pt x="2288572" y="613696"/>
                      </a:cubicBezTo>
                      <a:lnTo>
                        <a:pt x="2160937" y="613696"/>
                      </a:lnTo>
                      <a:lnTo>
                        <a:pt x="2160937" y="573786"/>
                      </a:lnTo>
                      <a:cubicBezTo>
                        <a:pt x="2160937" y="551498"/>
                        <a:pt x="2142744" y="533305"/>
                        <a:pt x="2120456" y="533305"/>
                      </a:cubicBezTo>
                      <a:lnTo>
                        <a:pt x="2082070" y="533305"/>
                      </a:lnTo>
                      <a:lnTo>
                        <a:pt x="2082070" y="404337"/>
                      </a:lnTo>
                      <a:cubicBezTo>
                        <a:pt x="2082070" y="396907"/>
                        <a:pt x="2088166" y="390811"/>
                        <a:pt x="2095595" y="390811"/>
                      </a:cubicBezTo>
                      <a:close/>
                      <a:moveTo>
                        <a:pt x="1383029" y="223171"/>
                      </a:moveTo>
                      <a:lnTo>
                        <a:pt x="1576101" y="223171"/>
                      </a:lnTo>
                      <a:cubicBezTo>
                        <a:pt x="1583531" y="223171"/>
                        <a:pt x="1589627" y="229267"/>
                        <a:pt x="1589627" y="236697"/>
                      </a:cubicBezTo>
                      <a:lnTo>
                        <a:pt x="1589627" y="432531"/>
                      </a:lnTo>
                      <a:cubicBezTo>
                        <a:pt x="1589627" y="439960"/>
                        <a:pt x="1583531" y="446056"/>
                        <a:pt x="1576101" y="446056"/>
                      </a:cubicBezTo>
                      <a:lnTo>
                        <a:pt x="1383029" y="446056"/>
                      </a:lnTo>
                      <a:cubicBezTo>
                        <a:pt x="1375505" y="446056"/>
                        <a:pt x="1369504" y="440055"/>
                        <a:pt x="1369504" y="432626"/>
                      </a:cubicBezTo>
                      <a:lnTo>
                        <a:pt x="1369504" y="236697"/>
                      </a:lnTo>
                      <a:cubicBezTo>
                        <a:pt x="1369504" y="229267"/>
                        <a:pt x="1375600" y="223171"/>
                        <a:pt x="1383029" y="223171"/>
                      </a:cubicBezTo>
                      <a:close/>
                      <a:moveTo>
                        <a:pt x="623792" y="155257"/>
                      </a:moveTo>
                      <a:lnTo>
                        <a:pt x="988885" y="155257"/>
                      </a:lnTo>
                      <a:cubicBezTo>
                        <a:pt x="1003744" y="155257"/>
                        <a:pt x="1015841" y="167449"/>
                        <a:pt x="1015841" y="182213"/>
                      </a:cubicBezTo>
                      <a:lnTo>
                        <a:pt x="1015841" y="541972"/>
                      </a:lnTo>
                      <a:cubicBezTo>
                        <a:pt x="1015841" y="556831"/>
                        <a:pt x="1003649" y="568928"/>
                        <a:pt x="988885" y="568928"/>
                      </a:cubicBezTo>
                      <a:lnTo>
                        <a:pt x="623792" y="568928"/>
                      </a:lnTo>
                      <a:cubicBezTo>
                        <a:pt x="608933" y="568928"/>
                        <a:pt x="596836" y="556736"/>
                        <a:pt x="596836" y="541972"/>
                      </a:cubicBezTo>
                      <a:lnTo>
                        <a:pt x="596836" y="182308"/>
                      </a:lnTo>
                      <a:cubicBezTo>
                        <a:pt x="596836" y="167449"/>
                        <a:pt x="608933" y="155257"/>
                        <a:pt x="623792" y="155257"/>
                      </a:cubicBezTo>
                      <a:close/>
                      <a:moveTo>
                        <a:pt x="363093" y="0"/>
                      </a:moveTo>
                      <a:lnTo>
                        <a:pt x="625125" y="0"/>
                      </a:lnTo>
                      <a:cubicBezTo>
                        <a:pt x="639889" y="0"/>
                        <a:pt x="652081" y="12097"/>
                        <a:pt x="652081" y="26956"/>
                      </a:cubicBezTo>
                      <a:lnTo>
                        <a:pt x="652081" y="130778"/>
                      </a:lnTo>
                      <a:lnTo>
                        <a:pt x="611029" y="130778"/>
                      </a:lnTo>
                      <a:cubicBezTo>
                        <a:pt x="588740" y="130778"/>
                        <a:pt x="570547" y="148971"/>
                        <a:pt x="570547" y="171260"/>
                      </a:cubicBezTo>
                      <a:lnTo>
                        <a:pt x="570547" y="311944"/>
                      </a:lnTo>
                      <a:lnTo>
                        <a:pt x="363093" y="311944"/>
                      </a:lnTo>
                      <a:cubicBezTo>
                        <a:pt x="348329" y="311944"/>
                        <a:pt x="336137" y="299847"/>
                        <a:pt x="336137" y="284988"/>
                      </a:cubicBezTo>
                      <a:lnTo>
                        <a:pt x="336137" y="26956"/>
                      </a:lnTo>
                      <a:cubicBezTo>
                        <a:pt x="336137" y="12192"/>
                        <a:pt x="348234" y="0"/>
                        <a:pt x="3630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CAB07B-653A-4B10-A878-5EB9E277346B}"/>
                  </a:ext>
                </a:extLst>
              </p:cNvPr>
              <p:cNvSpPr txBox="1"/>
              <p:nvPr/>
            </p:nvSpPr>
            <p:spPr bwMode="gray">
              <a:xfrm>
                <a:off x="6450773" y="6006763"/>
                <a:ext cx="1113962" cy="219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buClr>
                    <a:schemeClr val="bg2"/>
                  </a:buClr>
                </a:pPr>
                <a:r>
                  <a:rPr lang="de-DE" sz="1200" b="1" dirty="0">
                    <a:solidFill>
                      <a:schemeClr val="bg2"/>
                    </a:solidFill>
                  </a:rPr>
                  <a:t>Apps &amp; </a:t>
                </a:r>
                <a:br>
                  <a:rPr lang="en-US" sz="1200" b="1" dirty="0">
                    <a:solidFill>
                      <a:schemeClr val="bg2"/>
                    </a:solidFill>
                  </a:rPr>
                </a:br>
                <a:r>
                  <a:rPr lang="en-US" sz="1200" b="1" dirty="0">
                    <a:solidFill>
                      <a:schemeClr val="bg2"/>
                    </a:solidFill>
                  </a:rPr>
                  <a:t>Add-ons</a:t>
                </a:r>
              </a:p>
            </p:txBody>
          </p:sp>
        </p:grpSp>
        <p:sp>
          <p:nvSpPr>
            <p:cNvPr id="76" name="Cross 75">
              <a:extLst>
                <a:ext uri="{FF2B5EF4-FFF2-40B4-BE49-F238E27FC236}">
                  <a16:creationId xmlns:a16="http://schemas.microsoft.com/office/drawing/2014/main" id="{80AA36D2-E39D-4C9B-9F8A-EE21A4B07158}"/>
                </a:ext>
              </a:extLst>
            </p:cNvPr>
            <p:cNvSpPr/>
            <p:nvPr/>
          </p:nvSpPr>
          <p:spPr bwMode="gray">
            <a:xfrm>
              <a:off x="6276037" y="5364947"/>
              <a:ext cx="360000" cy="360000"/>
            </a:xfrm>
            <a:prstGeom prst="plus">
              <a:avLst>
                <a:gd name="adj" fmla="val 35901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7" name="Cross 76">
              <a:extLst>
                <a:ext uri="{FF2B5EF4-FFF2-40B4-BE49-F238E27FC236}">
                  <a16:creationId xmlns:a16="http://schemas.microsoft.com/office/drawing/2014/main" id="{A9754A86-63D2-4956-9BC5-95B3F57DA73D}"/>
                </a:ext>
              </a:extLst>
            </p:cNvPr>
            <p:cNvSpPr/>
            <p:nvPr/>
          </p:nvSpPr>
          <p:spPr bwMode="gray">
            <a:xfrm>
              <a:off x="4547846" y="5364947"/>
              <a:ext cx="360000" cy="360000"/>
            </a:xfrm>
            <a:prstGeom prst="plus">
              <a:avLst>
                <a:gd name="adj" fmla="val 35901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844DAFB-DE87-4CA0-A47C-50E6A589B8AA}"/>
                </a:ext>
              </a:extLst>
            </p:cNvPr>
            <p:cNvGrpSpPr/>
            <p:nvPr/>
          </p:nvGrpSpPr>
          <p:grpSpPr>
            <a:xfrm>
              <a:off x="5015879" y="4873961"/>
              <a:ext cx="1152125" cy="1341972"/>
              <a:chOff x="5144038" y="4884012"/>
              <a:chExt cx="1152125" cy="134197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A12D55A-E956-4887-A64B-46BA639FB040}"/>
                  </a:ext>
                </a:extLst>
              </p:cNvPr>
              <p:cNvGrpSpPr/>
              <p:nvPr/>
            </p:nvGrpSpPr>
            <p:grpSpPr>
              <a:xfrm>
                <a:off x="5144038" y="4884012"/>
                <a:ext cx="1152125" cy="1341972"/>
                <a:chOff x="5144038" y="4884012"/>
                <a:chExt cx="1152125" cy="1341972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07C4560-63F2-4005-8A49-3C01830C2D41}"/>
                    </a:ext>
                  </a:extLst>
                </p:cNvPr>
                <p:cNvSpPr/>
                <p:nvPr/>
              </p:nvSpPr>
              <p:spPr bwMode="gray">
                <a:xfrm>
                  <a:off x="5144038" y="4884012"/>
                  <a:ext cx="1152125" cy="106526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285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8FB8E37-03A4-4CC9-AB7E-3AFFE898A485}"/>
                    </a:ext>
                  </a:extLst>
                </p:cNvPr>
                <p:cNvSpPr txBox="1"/>
                <p:nvPr/>
              </p:nvSpPr>
              <p:spPr bwMode="gray">
                <a:xfrm>
                  <a:off x="5163119" y="6006763"/>
                  <a:ext cx="1113962" cy="219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buClr>
                      <a:schemeClr val="bg2"/>
                    </a:buClr>
                  </a:pPr>
                  <a:r>
                    <a:rPr lang="de-DE" sz="1200" b="1" dirty="0">
                      <a:solidFill>
                        <a:schemeClr val="bg2"/>
                      </a:solidFill>
                    </a:rPr>
                    <a:t>System </a:t>
                  </a:r>
                  <a:br>
                    <a:rPr lang="en-US" sz="1200" b="1" dirty="0">
                      <a:solidFill>
                        <a:schemeClr val="bg2"/>
                      </a:solidFill>
                    </a:rPr>
                  </a:br>
                  <a:r>
                    <a:rPr lang="en-US" sz="1200" b="1" dirty="0">
                      <a:solidFill>
                        <a:schemeClr val="bg2"/>
                      </a:solidFill>
                    </a:rPr>
                    <a:t>plug</a:t>
                  </a:r>
                </a:p>
              </p:txBody>
            </p:sp>
          </p:grpSp>
          <p:pic>
            <p:nvPicPr>
              <p:cNvPr id="82" name="Grafik 36">
                <a:extLst>
                  <a:ext uri="{FF2B5EF4-FFF2-40B4-BE49-F238E27FC236}">
                    <a16:creationId xmlns:a16="http://schemas.microsoft.com/office/drawing/2014/main" id="{EF8F974D-019E-4607-85EA-6C03023061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434"/>
              <a:stretch/>
            </p:blipFill>
            <p:spPr>
              <a:xfrm>
                <a:off x="5389898" y="5165186"/>
                <a:ext cx="773511" cy="572121"/>
              </a:xfrm>
              <a:prstGeom prst="rect">
                <a:avLst/>
              </a:prstGeom>
            </p:spPr>
          </p:pic>
        </p:grpSp>
        <p:sp>
          <p:nvSpPr>
            <p:cNvPr id="79" name="Equals 78">
              <a:extLst>
                <a:ext uri="{FF2B5EF4-FFF2-40B4-BE49-F238E27FC236}">
                  <a16:creationId xmlns:a16="http://schemas.microsoft.com/office/drawing/2014/main" id="{FD9DBAE7-DEDB-4153-B4DE-3DB00397C90F}"/>
                </a:ext>
              </a:extLst>
            </p:cNvPr>
            <p:cNvSpPr/>
            <p:nvPr/>
          </p:nvSpPr>
          <p:spPr bwMode="gray">
            <a:xfrm>
              <a:off x="8121573" y="5368123"/>
              <a:ext cx="360000" cy="360000"/>
            </a:xfrm>
            <a:prstGeom prst="mathEqual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80" name="Picture 79" descr="Icon&#10;&#10;Description automatically generated">
              <a:extLst>
                <a:ext uri="{FF2B5EF4-FFF2-40B4-BE49-F238E27FC236}">
                  <a16:creationId xmlns:a16="http://schemas.microsoft.com/office/drawing/2014/main" id="{143A2E5C-C321-4394-B26E-F7E09C4D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6627" y="5046697"/>
              <a:ext cx="393200" cy="39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7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5508AA-ABEB-4488-A9D5-8D1AC94ACA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FF11EC-5568-4888-93E3-BE3B3C84C1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CD1C6-3CB9-4627-8A58-46B10CD3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 view</a:t>
            </a:r>
          </a:p>
        </p:txBody>
      </p:sp>
      <p:sp>
        <p:nvSpPr>
          <p:cNvPr id="36" name="Rechteck 37">
            <a:extLst>
              <a:ext uri="{FF2B5EF4-FFF2-40B4-BE49-F238E27FC236}">
                <a16:creationId xmlns:a16="http://schemas.microsoft.com/office/drawing/2014/main" id="{AA7BEBCB-01DB-4DFD-BBEB-D7E5E9DD5DAB}"/>
              </a:ext>
            </a:extLst>
          </p:cNvPr>
          <p:cNvSpPr/>
          <p:nvPr/>
        </p:nvSpPr>
        <p:spPr bwMode="gray">
          <a:xfrm rot="20412253">
            <a:off x="1079703" y="3250069"/>
            <a:ext cx="10039957" cy="3936369"/>
          </a:xfrm>
          <a:custGeom>
            <a:avLst/>
            <a:gdLst>
              <a:gd name="connsiteX0" fmla="*/ 0 w 6414728"/>
              <a:gd name="connsiteY0" fmla="*/ 0 h 1125161"/>
              <a:gd name="connsiteX1" fmla="*/ 6414728 w 6414728"/>
              <a:gd name="connsiteY1" fmla="*/ 0 h 1125161"/>
              <a:gd name="connsiteX2" fmla="*/ 6414728 w 6414728"/>
              <a:gd name="connsiteY2" fmla="*/ 1125161 h 1125161"/>
              <a:gd name="connsiteX3" fmla="*/ 0 w 6414728"/>
              <a:gd name="connsiteY3" fmla="*/ 1125161 h 1125161"/>
              <a:gd name="connsiteX4" fmla="*/ 0 w 6414728"/>
              <a:gd name="connsiteY4" fmla="*/ 0 h 1125161"/>
              <a:gd name="connsiteX0" fmla="*/ 403812 w 6818540"/>
              <a:gd name="connsiteY0" fmla="*/ 0 h 1155570"/>
              <a:gd name="connsiteX1" fmla="*/ 6818540 w 6818540"/>
              <a:gd name="connsiteY1" fmla="*/ 0 h 1155570"/>
              <a:gd name="connsiteX2" fmla="*/ 6818540 w 6818540"/>
              <a:gd name="connsiteY2" fmla="*/ 1125161 h 1155570"/>
              <a:gd name="connsiteX3" fmla="*/ 0 w 6818540"/>
              <a:gd name="connsiteY3" fmla="*/ 1155570 h 1155570"/>
              <a:gd name="connsiteX4" fmla="*/ 403812 w 6818540"/>
              <a:gd name="connsiteY4" fmla="*/ 0 h 1155570"/>
              <a:gd name="connsiteX0" fmla="*/ 403812 w 7252375"/>
              <a:gd name="connsiteY0" fmla="*/ 0 h 1155570"/>
              <a:gd name="connsiteX1" fmla="*/ 7252375 w 7252375"/>
              <a:gd name="connsiteY1" fmla="*/ 1075 h 1155570"/>
              <a:gd name="connsiteX2" fmla="*/ 6818540 w 7252375"/>
              <a:gd name="connsiteY2" fmla="*/ 1125161 h 1155570"/>
              <a:gd name="connsiteX3" fmla="*/ 0 w 7252375"/>
              <a:gd name="connsiteY3" fmla="*/ 1155570 h 1155570"/>
              <a:gd name="connsiteX4" fmla="*/ 403812 w 7252375"/>
              <a:gd name="connsiteY4" fmla="*/ 0 h 1155570"/>
              <a:gd name="connsiteX0" fmla="*/ 91202 w 6939765"/>
              <a:gd name="connsiteY0" fmla="*/ 0 h 1125161"/>
              <a:gd name="connsiteX1" fmla="*/ 6939765 w 6939765"/>
              <a:gd name="connsiteY1" fmla="*/ 1075 h 1125161"/>
              <a:gd name="connsiteX2" fmla="*/ 6505930 w 6939765"/>
              <a:gd name="connsiteY2" fmla="*/ 1125161 h 1125161"/>
              <a:gd name="connsiteX3" fmla="*/ 0 w 6939765"/>
              <a:gd name="connsiteY3" fmla="*/ 617244 h 1125161"/>
              <a:gd name="connsiteX4" fmla="*/ 91202 w 6939765"/>
              <a:gd name="connsiteY4" fmla="*/ 0 h 1125161"/>
              <a:gd name="connsiteX0" fmla="*/ 152361 w 6939765"/>
              <a:gd name="connsiteY0" fmla="*/ 21582 h 1124086"/>
              <a:gd name="connsiteX1" fmla="*/ 6939765 w 6939765"/>
              <a:gd name="connsiteY1" fmla="*/ 0 h 1124086"/>
              <a:gd name="connsiteX2" fmla="*/ 6505930 w 6939765"/>
              <a:gd name="connsiteY2" fmla="*/ 1124086 h 1124086"/>
              <a:gd name="connsiteX3" fmla="*/ 0 w 6939765"/>
              <a:gd name="connsiteY3" fmla="*/ 616169 h 1124086"/>
              <a:gd name="connsiteX4" fmla="*/ 152361 w 6939765"/>
              <a:gd name="connsiteY4" fmla="*/ 21582 h 1124086"/>
              <a:gd name="connsiteX0" fmla="*/ 213520 w 7000924"/>
              <a:gd name="connsiteY0" fmla="*/ 21582 h 1124086"/>
              <a:gd name="connsiteX1" fmla="*/ 7000924 w 7000924"/>
              <a:gd name="connsiteY1" fmla="*/ 0 h 1124086"/>
              <a:gd name="connsiteX2" fmla="*/ 6567089 w 7000924"/>
              <a:gd name="connsiteY2" fmla="*/ 1124086 h 1124086"/>
              <a:gd name="connsiteX3" fmla="*/ 0 w 7000924"/>
              <a:gd name="connsiteY3" fmla="*/ 593512 h 1124086"/>
              <a:gd name="connsiteX4" fmla="*/ 213520 w 7000924"/>
              <a:gd name="connsiteY4" fmla="*/ 21582 h 1124086"/>
              <a:gd name="connsiteX0" fmla="*/ 213520 w 7000924"/>
              <a:gd name="connsiteY0" fmla="*/ 21582 h 1119555"/>
              <a:gd name="connsiteX1" fmla="*/ 7000924 w 7000924"/>
              <a:gd name="connsiteY1" fmla="*/ 0 h 1119555"/>
              <a:gd name="connsiteX2" fmla="*/ 6554858 w 7000924"/>
              <a:gd name="connsiteY2" fmla="*/ 1119555 h 1119555"/>
              <a:gd name="connsiteX3" fmla="*/ 0 w 7000924"/>
              <a:gd name="connsiteY3" fmla="*/ 593512 h 1119555"/>
              <a:gd name="connsiteX4" fmla="*/ 213520 w 7000924"/>
              <a:gd name="connsiteY4" fmla="*/ 21582 h 1119555"/>
              <a:gd name="connsiteX0" fmla="*/ 213520 w 7000924"/>
              <a:gd name="connsiteY0" fmla="*/ 21582 h 2741054"/>
              <a:gd name="connsiteX1" fmla="*/ 7000924 w 7000924"/>
              <a:gd name="connsiteY1" fmla="*/ 0 h 2741054"/>
              <a:gd name="connsiteX2" fmla="*/ 6056875 w 7000924"/>
              <a:gd name="connsiteY2" fmla="*/ 2741054 h 2741054"/>
              <a:gd name="connsiteX3" fmla="*/ 0 w 7000924"/>
              <a:gd name="connsiteY3" fmla="*/ 593512 h 2741054"/>
              <a:gd name="connsiteX4" fmla="*/ 213520 w 7000924"/>
              <a:gd name="connsiteY4" fmla="*/ 21582 h 2741054"/>
              <a:gd name="connsiteX0" fmla="*/ 213520 w 6816134"/>
              <a:gd name="connsiteY0" fmla="*/ 0 h 2719472"/>
              <a:gd name="connsiteX1" fmla="*/ 6816134 w 6816134"/>
              <a:gd name="connsiteY1" fmla="*/ 486356 h 2719472"/>
              <a:gd name="connsiteX2" fmla="*/ 6056875 w 6816134"/>
              <a:gd name="connsiteY2" fmla="*/ 2719472 h 2719472"/>
              <a:gd name="connsiteX3" fmla="*/ 0 w 6816134"/>
              <a:gd name="connsiteY3" fmla="*/ 571930 h 2719472"/>
              <a:gd name="connsiteX4" fmla="*/ 213520 w 6816134"/>
              <a:gd name="connsiteY4" fmla="*/ 0 h 271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134" h="2719472">
                <a:moveTo>
                  <a:pt x="213520" y="0"/>
                </a:moveTo>
                <a:lnTo>
                  <a:pt x="6816134" y="486356"/>
                </a:lnTo>
                <a:lnTo>
                  <a:pt x="6056875" y="2719472"/>
                </a:lnTo>
                <a:lnTo>
                  <a:pt x="0" y="571930"/>
                </a:lnTo>
                <a:lnTo>
                  <a:pt x="21352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Rechteck 37">
            <a:extLst>
              <a:ext uri="{FF2B5EF4-FFF2-40B4-BE49-F238E27FC236}">
                <a16:creationId xmlns:a16="http://schemas.microsoft.com/office/drawing/2014/main" id="{FE28CFA9-20C1-4646-8F8E-6299B9E530A2}"/>
              </a:ext>
            </a:extLst>
          </p:cNvPr>
          <p:cNvSpPr/>
          <p:nvPr/>
        </p:nvSpPr>
        <p:spPr bwMode="gray">
          <a:xfrm rot="20412253">
            <a:off x="653518" y="968672"/>
            <a:ext cx="9679767" cy="2153132"/>
          </a:xfrm>
          <a:custGeom>
            <a:avLst/>
            <a:gdLst>
              <a:gd name="connsiteX0" fmla="*/ 0 w 6414728"/>
              <a:gd name="connsiteY0" fmla="*/ 0 h 1125161"/>
              <a:gd name="connsiteX1" fmla="*/ 6414728 w 6414728"/>
              <a:gd name="connsiteY1" fmla="*/ 0 h 1125161"/>
              <a:gd name="connsiteX2" fmla="*/ 6414728 w 6414728"/>
              <a:gd name="connsiteY2" fmla="*/ 1125161 h 1125161"/>
              <a:gd name="connsiteX3" fmla="*/ 0 w 6414728"/>
              <a:gd name="connsiteY3" fmla="*/ 1125161 h 1125161"/>
              <a:gd name="connsiteX4" fmla="*/ 0 w 6414728"/>
              <a:gd name="connsiteY4" fmla="*/ 0 h 1125161"/>
              <a:gd name="connsiteX0" fmla="*/ 403812 w 6818540"/>
              <a:gd name="connsiteY0" fmla="*/ 0 h 1155570"/>
              <a:gd name="connsiteX1" fmla="*/ 6818540 w 6818540"/>
              <a:gd name="connsiteY1" fmla="*/ 0 h 1155570"/>
              <a:gd name="connsiteX2" fmla="*/ 6818540 w 6818540"/>
              <a:gd name="connsiteY2" fmla="*/ 1125161 h 1155570"/>
              <a:gd name="connsiteX3" fmla="*/ 0 w 6818540"/>
              <a:gd name="connsiteY3" fmla="*/ 1155570 h 1155570"/>
              <a:gd name="connsiteX4" fmla="*/ 403812 w 6818540"/>
              <a:gd name="connsiteY4" fmla="*/ 0 h 1155570"/>
              <a:gd name="connsiteX0" fmla="*/ 403812 w 7252375"/>
              <a:gd name="connsiteY0" fmla="*/ 0 h 1155570"/>
              <a:gd name="connsiteX1" fmla="*/ 7252375 w 7252375"/>
              <a:gd name="connsiteY1" fmla="*/ 1075 h 1155570"/>
              <a:gd name="connsiteX2" fmla="*/ 6818540 w 7252375"/>
              <a:gd name="connsiteY2" fmla="*/ 1125161 h 1155570"/>
              <a:gd name="connsiteX3" fmla="*/ 0 w 7252375"/>
              <a:gd name="connsiteY3" fmla="*/ 1155570 h 1155570"/>
              <a:gd name="connsiteX4" fmla="*/ 403812 w 7252375"/>
              <a:gd name="connsiteY4" fmla="*/ 0 h 1155570"/>
              <a:gd name="connsiteX0" fmla="*/ 403812 w 8523973"/>
              <a:gd name="connsiteY0" fmla="*/ 0 h 1155570"/>
              <a:gd name="connsiteX1" fmla="*/ 7252375 w 8523973"/>
              <a:gd name="connsiteY1" fmla="*/ 1075 h 1155570"/>
              <a:gd name="connsiteX2" fmla="*/ 8523973 w 8523973"/>
              <a:gd name="connsiteY2" fmla="*/ 1143896 h 1155570"/>
              <a:gd name="connsiteX3" fmla="*/ 0 w 8523973"/>
              <a:gd name="connsiteY3" fmla="*/ 1155570 h 1155570"/>
              <a:gd name="connsiteX4" fmla="*/ 403812 w 8523973"/>
              <a:gd name="connsiteY4" fmla="*/ 0 h 1155570"/>
              <a:gd name="connsiteX0" fmla="*/ 403812 w 8523973"/>
              <a:gd name="connsiteY0" fmla="*/ 0 h 1155570"/>
              <a:gd name="connsiteX1" fmla="*/ 6933702 w 8523973"/>
              <a:gd name="connsiteY1" fmla="*/ 101218 h 1155570"/>
              <a:gd name="connsiteX2" fmla="*/ 8523973 w 8523973"/>
              <a:gd name="connsiteY2" fmla="*/ 1143896 h 1155570"/>
              <a:gd name="connsiteX3" fmla="*/ 0 w 8523973"/>
              <a:gd name="connsiteY3" fmla="*/ 1155570 h 1155570"/>
              <a:gd name="connsiteX4" fmla="*/ 403812 w 8523973"/>
              <a:gd name="connsiteY4" fmla="*/ 0 h 1155570"/>
              <a:gd name="connsiteX0" fmla="*/ 403812 w 8523973"/>
              <a:gd name="connsiteY0" fmla="*/ 0 h 1155570"/>
              <a:gd name="connsiteX1" fmla="*/ 6773916 w 8523973"/>
              <a:gd name="connsiteY1" fmla="*/ 347079 h 1155570"/>
              <a:gd name="connsiteX2" fmla="*/ 8523973 w 8523973"/>
              <a:gd name="connsiteY2" fmla="*/ 1143896 h 1155570"/>
              <a:gd name="connsiteX3" fmla="*/ 0 w 8523973"/>
              <a:gd name="connsiteY3" fmla="*/ 1155570 h 1155570"/>
              <a:gd name="connsiteX4" fmla="*/ 403812 w 8523973"/>
              <a:gd name="connsiteY4" fmla="*/ 0 h 1155570"/>
              <a:gd name="connsiteX0" fmla="*/ 403812 w 8481107"/>
              <a:gd name="connsiteY0" fmla="*/ 0 h 1155570"/>
              <a:gd name="connsiteX1" fmla="*/ 6773916 w 8481107"/>
              <a:gd name="connsiteY1" fmla="*/ 347079 h 1155570"/>
              <a:gd name="connsiteX2" fmla="*/ 8481107 w 8481107"/>
              <a:gd name="connsiteY2" fmla="*/ 987267 h 1155570"/>
              <a:gd name="connsiteX3" fmla="*/ 0 w 8481107"/>
              <a:gd name="connsiteY3" fmla="*/ 1155570 h 1155570"/>
              <a:gd name="connsiteX4" fmla="*/ 403812 w 8481107"/>
              <a:gd name="connsiteY4" fmla="*/ 0 h 1155570"/>
              <a:gd name="connsiteX0" fmla="*/ 403812 w 8473765"/>
              <a:gd name="connsiteY0" fmla="*/ 0 h 1155570"/>
              <a:gd name="connsiteX1" fmla="*/ 6773916 w 8473765"/>
              <a:gd name="connsiteY1" fmla="*/ 347079 h 1155570"/>
              <a:gd name="connsiteX2" fmla="*/ 8473765 w 8473765"/>
              <a:gd name="connsiteY2" fmla="*/ 1087063 h 1155570"/>
              <a:gd name="connsiteX3" fmla="*/ 0 w 8473765"/>
              <a:gd name="connsiteY3" fmla="*/ 1155570 h 1155570"/>
              <a:gd name="connsiteX4" fmla="*/ 403812 w 8473765"/>
              <a:gd name="connsiteY4" fmla="*/ 0 h 1155570"/>
              <a:gd name="connsiteX0" fmla="*/ 403812 w 8473765"/>
              <a:gd name="connsiteY0" fmla="*/ 0 h 1155570"/>
              <a:gd name="connsiteX1" fmla="*/ 6723409 w 8473765"/>
              <a:gd name="connsiteY1" fmla="*/ 420772 h 1155570"/>
              <a:gd name="connsiteX2" fmla="*/ 8473765 w 8473765"/>
              <a:gd name="connsiteY2" fmla="*/ 1087063 h 1155570"/>
              <a:gd name="connsiteX3" fmla="*/ 0 w 8473765"/>
              <a:gd name="connsiteY3" fmla="*/ 1155570 h 1155570"/>
              <a:gd name="connsiteX4" fmla="*/ 403812 w 8473765"/>
              <a:gd name="connsiteY4" fmla="*/ 0 h 1155570"/>
              <a:gd name="connsiteX0" fmla="*/ 403812 w 8473765"/>
              <a:gd name="connsiteY0" fmla="*/ 0 h 1155570"/>
              <a:gd name="connsiteX1" fmla="*/ 6255060 w 8473765"/>
              <a:gd name="connsiteY1" fmla="*/ 892016 h 1155570"/>
              <a:gd name="connsiteX2" fmla="*/ 8473765 w 8473765"/>
              <a:gd name="connsiteY2" fmla="*/ 1087063 h 1155570"/>
              <a:gd name="connsiteX3" fmla="*/ 0 w 8473765"/>
              <a:gd name="connsiteY3" fmla="*/ 1155570 h 1155570"/>
              <a:gd name="connsiteX4" fmla="*/ 403812 w 8473765"/>
              <a:gd name="connsiteY4" fmla="*/ 0 h 1155570"/>
              <a:gd name="connsiteX0" fmla="*/ 403812 w 8058688"/>
              <a:gd name="connsiteY0" fmla="*/ 0 h 1709649"/>
              <a:gd name="connsiteX1" fmla="*/ 6255060 w 8058688"/>
              <a:gd name="connsiteY1" fmla="*/ 892016 h 1709649"/>
              <a:gd name="connsiteX2" fmla="*/ 8058688 w 8058688"/>
              <a:gd name="connsiteY2" fmla="*/ 1709649 h 1709649"/>
              <a:gd name="connsiteX3" fmla="*/ 0 w 8058688"/>
              <a:gd name="connsiteY3" fmla="*/ 1155570 h 1709649"/>
              <a:gd name="connsiteX4" fmla="*/ 403812 w 8058688"/>
              <a:gd name="connsiteY4" fmla="*/ 0 h 1709649"/>
              <a:gd name="connsiteX0" fmla="*/ 403812 w 8058688"/>
              <a:gd name="connsiteY0" fmla="*/ 0 h 1709649"/>
              <a:gd name="connsiteX1" fmla="*/ 6202109 w 8058688"/>
              <a:gd name="connsiteY1" fmla="*/ 1076738 h 1709649"/>
              <a:gd name="connsiteX2" fmla="*/ 8058688 w 8058688"/>
              <a:gd name="connsiteY2" fmla="*/ 1709649 h 1709649"/>
              <a:gd name="connsiteX3" fmla="*/ 0 w 8058688"/>
              <a:gd name="connsiteY3" fmla="*/ 1155570 h 1709649"/>
              <a:gd name="connsiteX4" fmla="*/ 403812 w 8058688"/>
              <a:gd name="connsiteY4" fmla="*/ 0 h 1709649"/>
              <a:gd name="connsiteX0" fmla="*/ 403812 w 8058688"/>
              <a:gd name="connsiteY0" fmla="*/ 0 h 1709649"/>
              <a:gd name="connsiteX1" fmla="*/ 6164765 w 8058688"/>
              <a:gd name="connsiteY1" fmla="*/ 1136882 h 1709649"/>
              <a:gd name="connsiteX2" fmla="*/ 8058688 w 8058688"/>
              <a:gd name="connsiteY2" fmla="*/ 1709649 h 1709649"/>
              <a:gd name="connsiteX3" fmla="*/ 0 w 8058688"/>
              <a:gd name="connsiteY3" fmla="*/ 1155570 h 1709649"/>
              <a:gd name="connsiteX4" fmla="*/ 403812 w 8058688"/>
              <a:gd name="connsiteY4" fmla="*/ 0 h 1709649"/>
              <a:gd name="connsiteX0" fmla="*/ 403812 w 8088080"/>
              <a:gd name="connsiteY0" fmla="*/ 0 h 1777059"/>
              <a:gd name="connsiteX1" fmla="*/ 6164765 w 8088080"/>
              <a:gd name="connsiteY1" fmla="*/ 1136882 h 1777059"/>
              <a:gd name="connsiteX2" fmla="*/ 8088080 w 8088080"/>
              <a:gd name="connsiteY2" fmla="*/ 1777059 h 1777059"/>
              <a:gd name="connsiteX3" fmla="*/ 0 w 8088080"/>
              <a:gd name="connsiteY3" fmla="*/ 1155570 h 1777059"/>
              <a:gd name="connsiteX4" fmla="*/ 403812 w 8088080"/>
              <a:gd name="connsiteY4" fmla="*/ 0 h 1777059"/>
              <a:gd name="connsiteX0" fmla="*/ 403812 w 8063288"/>
              <a:gd name="connsiteY0" fmla="*/ 0 h 1851410"/>
              <a:gd name="connsiteX1" fmla="*/ 6164765 w 8063288"/>
              <a:gd name="connsiteY1" fmla="*/ 1136882 h 1851410"/>
              <a:gd name="connsiteX2" fmla="*/ 8063288 w 8063288"/>
              <a:gd name="connsiteY2" fmla="*/ 1851410 h 1851410"/>
              <a:gd name="connsiteX3" fmla="*/ 0 w 8063288"/>
              <a:gd name="connsiteY3" fmla="*/ 1155570 h 1851410"/>
              <a:gd name="connsiteX4" fmla="*/ 403812 w 8063288"/>
              <a:gd name="connsiteY4" fmla="*/ 0 h 1851410"/>
              <a:gd name="connsiteX0" fmla="*/ 403812 w 8063288"/>
              <a:gd name="connsiteY0" fmla="*/ 0 h 1851410"/>
              <a:gd name="connsiteX1" fmla="*/ 6117623 w 8063288"/>
              <a:gd name="connsiteY1" fmla="*/ 1174555 h 1851410"/>
              <a:gd name="connsiteX2" fmla="*/ 8063288 w 8063288"/>
              <a:gd name="connsiteY2" fmla="*/ 1851410 h 1851410"/>
              <a:gd name="connsiteX3" fmla="*/ 0 w 8063288"/>
              <a:gd name="connsiteY3" fmla="*/ 1155570 h 1851410"/>
              <a:gd name="connsiteX4" fmla="*/ 403812 w 8063288"/>
              <a:gd name="connsiteY4" fmla="*/ 0 h 1851410"/>
              <a:gd name="connsiteX0" fmla="*/ 373200 w 8063288"/>
              <a:gd name="connsiteY0" fmla="*/ 0 h 1863304"/>
              <a:gd name="connsiteX1" fmla="*/ 6117623 w 8063288"/>
              <a:gd name="connsiteY1" fmla="*/ 1186449 h 1863304"/>
              <a:gd name="connsiteX2" fmla="*/ 8063288 w 8063288"/>
              <a:gd name="connsiteY2" fmla="*/ 1863304 h 1863304"/>
              <a:gd name="connsiteX3" fmla="*/ 0 w 8063288"/>
              <a:gd name="connsiteY3" fmla="*/ 1167464 h 1863304"/>
              <a:gd name="connsiteX4" fmla="*/ 373200 w 8063288"/>
              <a:gd name="connsiteY4" fmla="*/ 0 h 1863304"/>
              <a:gd name="connsiteX0" fmla="*/ 383404 w 8073492"/>
              <a:gd name="connsiteY0" fmla="*/ 0 h 1863304"/>
              <a:gd name="connsiteX1" fmla="*/ 6127827 w 8073492"/>
              <a:gd name="connsiteY1" fmla="*/ 1186449 h 1863304"/>
              <a:gd name="connsiteX2" fmla="*/ 8073492 w 8073492"/>
              <a:gd name="connsiteY2" fmla="*/ 1863304 h 1863304"/>
              <a:gd name="connsiteX3" fmla="*/ 0 w 8073492"/>
              <a:gd name="connsiteY3" fmla="*/ 1163500 h 1863304"/>
              <a:gd name="connsiteX4" fmla="*/ 383404 w 8073492"/>
              <a:gd name="connsiteY4" fmla="*/ 0 h 1863304"/>
              <a:gd name="connsiteX0" fmla="*/ 383404 w 8026962"/>
              <a:gd name="connsiteY0" fmla="*/ 0 h 1873220"/>
              <a:gd name="connsiteX1" fmla="*/ 6127827 w 8026962"/>
              <a:gd name="connsiteY1" fmla="*/ 1186449 h 1873220"/>
              <a:gd name="connsiteX2" fmla="*/ 8026962 w 8026962"/>
              <a:gd name="connsiteY2" fmla="*/ 1873220 h 1873220"/>
              <a:gd name="connsiteX3" fmla="*/ 0 w 8026962"/>
              <a:gd name="connsiteY3" fmla="*/ 1163500 h 1873220"/>
              <a:gd name="connsiteX4" fmla="*/ 383404 w 8026962"/>
              <a:gd name="connsiteY4" fmla="*/ 0 h 1873220"/>
              <a:gd name="connsiteX0" fmla="*/ 383404 w 8183882"/>
              <a:gd name="connsiteY0" fmla="*/ 0 h 1950627"/>
              <a:gd name="connsiteX1" fmla="*/ 6127827 w 8183882"/>
              <a:gd name="connsiteY1" fmla="*/ 1186449 h 1950627"/>
              <a:gd name="connsiteX2" fmla="*/ 8183882 w 8183882"/>
              <a:gd name="connsiteY2" fmla="*/ 1950627 h 1950627"/>
              <a:gd name="connsiteX3" fmla="*/ 0 w 8183882"/>
              <a:gd name="connsiteY3" fmla="*/ 1163500 h 1950627"/>
              <a:gd name="connsiteX4" fmla="*/ 383404 w 8183882"/>
              <a:gd name="connsiteY4" fmla="*/ 0 h 1950627"/>
              <a:gd name="connsiteX0" fmla="*/ 383404 w 8238344"/>
              <a:gd name="connsiteY0" fmla="*/ 0 h 1947131"/>
              <a:gd name="connsiteX1" fmla="*/ 6127827 w 8238344"/>
              <a:gd name="connsiteY1" fmla="*/ 1186449 h 1947131"/>
              <a:gd name="connsiteX2" fmla="*/ 8238344 w 8238344"/>
              <a:gd name="connsiteY2" fmla="*/ 1947131 h 1947131"/>
              <a:gd name="connsiteX3" fmla="*/ 0 w 8238344"/>
              <a:gd name="connsiteY3" fmla="*/ 1163500 h 1947131"/>
              <a:gd name="connsiteX4" fmla="*/ 383404 w 8238344"/>
              <a:gd name="connsiteY4" fmla="*/ 0 h 19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8344" h="1947131">
                <a:moveTo>
                  <a:pt x="383404" y="0"/>
                </a:moveTo>
                <a:lnTo>
                  <a:pt x="6127827" y="1186449"/>
                </a:lnTo>
                <a:lnTo>
                  <a:pt x="8238344" y="1947131"/>
                </a:lnTo>
                <a:lnTo>
                  <a:pt x="0" y="1163500"/>
                </a:lnTo>
                <a:lnTo>
                  <a:pt x="38340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5F2B24B5-E993-4AAA-86A0-5BE9C6E5F9AA}"/>
              </a:ext>
            </a:extLst>
          </p:cNvPr>
          <p:cNvSpPr txBox="1">
            <a:spLocks/>
          </p:cNvSpPr>
          <p:nvPr/>
        </p:nvSpPr>
        <p:spPr bwMode="gray">
          <a:xfrm rot="16200000">
            <a:off x="620102" y="1599715"/>
            <a:ext cx="575587" cy="352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chemeClr val="bg2"/>
                </a:solidFill>
              </a:rPr>
              <a:t>Price</a:t>
            </a:r>
            <a:endParaRPr lang="de-DE" b="1" dirty="0">
              <a:solidFill>
                <a:schemeClr val="bg2"/>
              </a:solidFill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E9B1664-36A9-407F-9274-3DAC8730F396}"/>
              </a:ext>
            </a:extLst>
          </p:cNvPr>
          <p:cNvCxnSpPr>
            <a:cxnSpLocks/>
          </p:cNvCxnSpPr>
          <p:nvPr/>
        </p:nvCxnSpPr>
        <p:spPr bwMode="gray">
          <a:xfrm flipV="1">
            <a:off x="983432" y="1484313"/>
            <a:ext cx="0" cy="460851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731964E-B78B-41AF-9902-25F67EB1E641}"/>
              </a:ext>
            </a:extLst>
          </p:cNvPr>
          <p:cNvCxnSpPr>
            <a:cxnSpLocks/>
          </p:cNvCxnSpPr>
          <p:nvPr/>
        </p:nvCxnSpPr>
        <p:spPr bwMode="gray">
          <a:xfrm>
            <a:off x="731837" y="5877272"/>
            <a:ext cx="98286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E8AA121-616B-4E34-AB12-07B9CA7DF338}"/>
              </a:ext>
            </a:extLst>
          </p:cNvPr>
          <p:cNvSpPr txBox="1">
            <a:spLocks/>
          </p:cNvSpPr>
          <p:nvPr/>
        </p:nvSpPr>
        <p:spPr bwMode="gray">
          <a:xfrm>
            <a:off x="9682678" y="5964000"/>
            <a:ext cx="1274394" cy="352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7CC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Performance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DD68A58-FCEA-445C-B808-94C58AF13AB8}"/>
              </a:ext>
            </a:extLst>
          </p:cNvPr>
          <p:cNvGrpSpPr/>
          <p:nvPr/>
        </p:nvGrpSpPr>
        <p:grpSpPr>
          <a:xfrm>
            <a:off x="4974024" y="1899065"/>
            <a:ext cx="602090" cy="759302"/>
            <a:chOff x="6466522" y="4581208"/>
            <a:chExt cx="571881" cy="720000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B9BAF32D-0369-49CF-B729-94F80B8C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7258" y="4581208"/>
              <a:ext cx="570926" cy="720000"/>
            </a:xfrm>
            <a:prstGeom prst="rect">
              <a:avLst/>
            </a:prstGeom>
            <a:effectLst/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A57E11BF-03AA-467A-ADAD-4E27CE51A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500" l="6013" r="94937">
                          <a14:foregroundMark x1="88291" y1="39167" x2="90506" y2="39167"/>
                          <a14:foregroundMark x1="12658" y1="34167" x2="13608" y2="34167"/>
                          <a14:foregroundMark x1="11076" y1="34167" x2="11709" y2="34167"/>
                          <a14:foregroundMark x1="94304" y1="15833" x2="95253" y2="12500"/>
                          <a14:foregroundMark x1="93987" y1="18333" x2="94304" y2="16667"/>
                          <a14:foregroundMark x1="93671" y1="19167" x2="93671" y2="19167"/>
                          <a14:foregroundMark x1="9177" y1="34167" x2="6013" y2="20833"/>
                          <a14:backgroundMark x1="83861" y1="0" x2="92089" y2="3333"/>
                          <a14:backgroundMark x1="43671" y1="0" x2="87975" y2="12500"/>
                          <a14:backgroundMark x1="11076" y1="1667" x2="68671" y2="13333"/>
                          <a14:backgroundMark x1="73418" y1="32500" x2="16456" y2="833"/>
                          <a14:backgroundMark x1="14241" y1="0" x2="65190" y2="16667"/>
                          <a14:backgroundMark x1="84494" y1="21667" x2="27215" y2="6667"/>
                          <a14:backgroundMark x1="4430" y1="7500" x2="90190" y2="7500"/>
                          <a14:backgroundMark x1="16456" y1="0" x2="59177" y2="44167"/>
                          <a14:backgroundMark x1="10127" y1="3333" x2="79114" y2="20833"/>
                          <a14:backgroundMark x1="12342" y1="0" x2="87025" y2="14167"/>
                          <a14:backgroundMark x1="78797" y1="35833" x2="17405" y2="9167"/>
                          <a14:backgroundMark x1="8544" y1="2500" x2="50000" y2="26667"/>
                          <a14:backgroundMark x1="47152" y1="41667" x2="17722" y2="21667"/>
                          <a14:backgroundMark x1="12342" y1="14167" x2="83544" y2="19167"/>
                          <a14:backgroundMark x1="83544" y1="19167" x2="87658" y2="9167"/>
                          <a14:backgroundMark x1="91139" y1="10833" x2="19620" y2="30000"/>
                          <a14:backgroundMark x1="19620" y1="30000" x2="9177" y2="12500"/>
                          <a14:backgroundMark x1="18354" y1="28333" x2="79114" y2="32500"/>
                          <a14:backgroundMark x1="82595" y1="37500" x2="18671" y2="28333"/>
                          <a14:backgroundMark x1="84810" y1="35000" x2="84177" y2="35000"/>
                          <a14:backgroundMark x1="82278" y1="34167" x2="83544" y2="35000"/>
                          <a14:backgroundMark x1="83544" y1="35000" x2="83544" y2="37500"/>
                          <a14:backgroundMark x1="83544" y1="37500" x2="82911" y2="40000"/>
                          <a14:backgroundMark x1="95570" y1="27500" x2="95570" y2="25833"/>
                          <a14:backgroundMark x1="95570" y1="25000" x2="95253" y2="25000"/>
                          <a14:backgroundMark x1="81329" y1="40000" x2="10759" y2="21667"/>
                          <a14:backgroundMark x1="10759" y1="21667" x2="6646" y2="8333"/>
                          <a14:backgroundMark x1="76266" y1="45000" x2="18354" y2="33333"/>
                          <a14:backgroundMark x1="72468" y1="51667" x2="24051" y2="37500"/>
                          <a14:backgroundMark x1="62658" y1="57500" x2="27848" y2="4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6522" y="5018399"/>
              <a:ext cx="571881" cy="218129"/>
            </a:xfrm>
            <a:prstGeom prst="rect">
              <a:avLst/>
            </a:prstGeom>
            <a:effectLst/>
          </p:spPr>
        </p:pic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CC70964A-35CC-4985-8C13-D852B140F7C8}"/>
              </a:ext>
            </a:extLst>
          </p:cNvPr>
          <p:cNvSpPr txBox="1"/>
          <p:nvPr/>
        </p:nvSpPr>
        <p:spPr bwMode="gray">
          <a:xfrm>
            <a:off x="1158443" y="2933365"/>
            <a:ext cx="895853" cy="28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Safety Line (PL b)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88967E7-68CA-46BE-B574-68C00A20C086}"/>
              </a:ext>
            </a:extLst>
          </p:cNvPr>
          <p:cNvSpPr txBox="1"/>
          <p:nvPr/>
        </p:nvSpPr>
        <p:spPr bwMode="gray">
          <a:xfrm>
            <a:off x="1131305" y="5217512"/>
            <a:ext cx="1058951" cy="28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737F8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Automation Line</a:t>
            </a:r>
          </a:p>
        </p:txBody>
      </p:sp>
      <p:sp>
        <p:nvSpPr>
          <p:cNvPr id="59" name="Parallelogramm 6">
            <a:extLst>
              <a:ext uri="{FF2B5EF4-FFF2-40B4-BE49-F238E27FC236}">
                <a16:creationId xmlns:a16="http://schemas.microsoft.com/office/drawing/2014/main" id="{DED52BF1-D859-4045-8227-D5AFD17CADEB}"/>
              </a:ext>
            </a:extLst>
          </p:cNvPr>
          <p:cNvSpPr/>
          <p:nvPr/>
        </p:nvSpPr>
        <p:spPr bwMode="gray">
          <a:xfrm rot="4389627">
            <a:off x="5055040" y="-1884210"/>
            <a:ext cx="1221604" cy="10001817"/>
          </a:xfrm>
          <a:custGeom>
            <a:avLst/>
            <a:gdLst>
              <a:gd name="connsiteX0" fmla="*/ 0 w 1008109"/>
              <a:gd name="connsiteY0" fmla="*/ 9072143 h 9072143"/>
              <a:gd name="connsiteX1" fmla="*/ 252027 w 1008109"/>
              <a:gd name="connsiteY1" fmla="*/ 0 h 9072143"/>
              <a:gd name="connsiteX2" fmla="*/ 1008109 w 1008109"/>
              <a:gd name="connsiteY2" fmla="*/ 0 h 9072143"/>
              <a:gd name="connsiteX3" fmla="*/ 756082 w 1008109"/>
              <a:gd name="connsiteY3" fmla="*/ 9072143 h 9072143"/>
              <a:gd name="connsiteX4" fmla="*/ 0 w 1008109"/>
              <a:gd name="connsiteY4" fmla="*/ 9072143 h 9072143"/>
              <a:gd name="connsiteX0" fmla="*/ 0 w 1052015"/>
              <a:gd name="connsiteY0" fmla="*/ 9118565 h 9118565"/>
              <a:gd name="connsiteX1" fmla="*/ 295933 w 1052015"/>
              <a:gd name="connsiteY1" fmla="*/ 0 h 9118565"/>
              <a:gd name="connsiteX2" fmla="*/ 1052015 w 1052015"/>
              <a:gd name="connsiteY2" fmla="*/ 0 h 9118565"/>
              <a:gd name="connsiteX3" fmla="*/ 799988 w 1052015"/>
              <a:gd name="connsiteY3" fmla="*/ 9072143 h 9118565"/>
              <a:gd name="connsiteX4" fmla="*/ 0 w 1052015"/>
              <a:gd name="connsiteY4" fmla="*/ 9118565 h 9118565"/>
              <a:gd name="connsiteX0" fmla="*/ 0 w 1052015"/>
              <a:gd name="connsiteY0" fmla="*/ 9118565 h 9386434"/>
              <a:gd name="connsiteX1" fmla="*/ 295933 w 1052015"/>
              <a:gd name="connsiteY1" fmla="*/ 0 h 9386434"/>
              <a:gd name="connsiteX2" fmla="*/ 1052015 w 1052015"/>
              <a:gd name="connsiteY2" fmla="*/ 0 h 9386434"/>
              <a:gd name="connsiteX3" fmla="*/ 983510 w 1052015"/>
              <a:gd name="connsiteY3" fmla="*/ 9386434 h 9386434"/>
              <a:gd name="connsiteX4" fmla="*/ 0 w 1052015"/>
              <a:gd name="connsiteY4" fmla="*/ 9118565 h 9386434"/>
              <a:gd name="connsiteX0" fmla="*/ 0 w 1184327"/>
              <a:gd name="connsiteY0" fmla="*/ 9128276 h 9396145"/>
              <a:gd name="connsiteX1" fmla="*/ 295933 w 1184327"/>
              <a:gd name="connsiteY1" fmla="*/ 9711 h 9396145"/>
              <a:gd name="connsiteX2" fmla="*/ 1184327 w 1184327"/>
              <a:gd name="connsiteY2" fmla="*/ 0 h 9396145"/>
              <a:gd name="connsiteX3" fmla="*/ 983510 w 1184327"/>
              <a:gd name="connsiteY3" fmla="*/ 9396145 h 9396145"/>
              <a:gd name="connsiteX4" fmla="*/ 0 w 1184327"/>
              <a:gd name="connsiteY4" fmla="*/ 9128276 h 9396145"/>
              <a:gd name="connsiteX0" fmla="*/ 0 w 1184327"/>
              <a:gd name="connsiteY0" fmla="*/ 9483471 h 9751340"/>
              <a:gd name="connsiteX1" fmla="*/ 306862 w 1184327"/>
              <a:gd name="connsiteY1" fmla="*/ 0 h 9751340"/>
              <a:gd name="connsiteX2" fmla="*/ 1184327 w 1184327"/>
              <a:gd name="connsiteY2" fmla="*/ 355195 h 9751340"/>
              <a:gd name="connsiteX3" fmla="*/ 983510 w 1184327"/>
              <a:gd name="connsiteY3" fmla="*/ 9751340 h 9751340"/>
              <a:gd name="connsiteX4" fmla="*/ 0 w 1184327"/>
              <a:gd name="connsiteY4" fmla="*/ 9483471 h 9751340"/>
              <a:gd name="connsiteX0" fmla="*/ 0 w 1195365"/>
              <a:gd name="connsiteY0" fmla="*/ 9483471 h 9751340"/>
              <a:gd name="connsiteX1" fmla="*/ 306862 w 1195365"/>
              <a:gd name="connsiteY1" fmla="*/ 0 h 9751340"/>
              <a:gd name="connsiteX2" fmla="*/ 1195365 w 1195365"/>
              <a:gd name="connsiteY2" fmla="*/ 318729 h 9751340"/>
              <a:gd name="connsiteX3" fmla="*/ 983510 w 1195365"/>
              <a:gd name="connsiteY3" fmla="*/ 9751340 h 9751340"/>
              <a:gd name="connsiteX4" fmla="*/ 0 w 1195365"/>
              <a:gd name="connsiteY4" fmla="*/ 9483471 h 9751340"/>
              <a:gd name="connsiteX0" fmla="*/ 0 w 1195365"/>
              <a:gd name="connsiteY0" fmla="*/ 9432370 h 9700239"/>
              <a:gd name="connsiteX1" fmla="*/ 311298 w 1195365"/>
              <a:gd name="connsiteY1" fmla="*/ 0 h 9700239"/>
              <a:gd name="connsiteX2" fmla="*/ 1195365 w 1195365"/>
              <a:gd name="connsiteY2" fmla="*/ 267628 h 9700239"/>
              <a:gd name="connsiteX3" fmla="*/ 983510 w 1195365"/>
              <a:gd name="connsiteY3" fmla="*/ 9700239 h 9700239"/>
              <a:gd name="connsiteX4" fmla="*/ 0 w 1195365"/>
              <a:gd name="connsiteY4" fmla="*/ 9432370 h 9700239"/>
              <a:gd name="connsiteX0" fmla="*/ 0 w 1145792"/>
              <a:gd name="connsiteY0" fmla="*/ 9400103 h 9700239"/>
              <a:gd name="connsiteX1" fmla="*/ 261725 w 1145792"/>
              <a:gd name="connsiteY1" fmla="*/ 0 h 9700239"/>
              <a:gd name="connsiteX2" fmla="*/ 1145792 w 1145792"/>
              <a:gd name="connsiteY2" fmla="*/ 267628 h 9700239"/>
              <a:gd name="connsiteX3" fmla="*/ 933937 w 1145792"/>
              <a:gd name="connsiteY3" fmla="*/ 9700239 h 9700239"/>
              <a:gd name="connsiteX4" fmla="*/ 0 w 1145792"/>
              <a:gd name="connsiteY4" fmla="*/ 9400103 h 9700239"/>
              <a:gd name="connsiteX0" fmla="*/ 0 w 1173412"/>
              <a:gd name="connsiteY0" fmla="*/ 9409159 h 9700239"/>
              <a:gd name="connsiteX1" fmla="*/ 289345 w 1173412"/>
              <a:gd name="connsiteY1" fmla="*/ 0 h 9700239"/>
              <a:gd name="connsiteX2" fmla="*/ 1173412 w 1173412"/>
              <a:gd name="connsiteY2" fmla="*/ 267628 h 9700239"/>
              <a:gd name="connsiteX3" fmla="*/ 961557 w 1173412"/>
              <a:gd name="connsiteY3" fmla="*/ 9700239 h 9700239"/>
              <a:gd name="connsiteX4" fmla="*/ 0 w 1173412"/>
              <a:gd name="connsiteY4" fmla="*/ 9409159 h 9700239"/>
              <a:gd name="connsiteX0" fmla="*/ 0 w 1173412"/>
              <a:gd name="connsiteY0" fmla="*/ 9409159 h 9742974"/>
              <a:gd name="connsiteX1" fmla="*/ 289345 w 1173412"/>
              <a:gd name="connsiteY1" fmla="*/ 0 h 9742974"/>
              <a:gd name="connsiteX2" fmla="*/ 1173412 w 1173412"/>
              <a:gd name="connsiteY2" fmla="*/ 267628 h 9742974"/>
              <a:gd name="connsiteX3" fmla="*/ 995893 w 1173412"/>
              <a:gd name="connsiteY3" fmla="*/ 9742974 h 9742974"/>
              <a:gd name="connsiteX4" fmla="*/ 0 w 1173412"/>
              <a:gd name="connsiteY4" fmla="*/ 9409159 h 9742974"/>
              <a:gd name="connsiteX0" fmla="*/ 0 w 1179201"/>
              <a:gd name="connsiteY0" fmla="*/ 9444725 h 9742974"/>
              <a:gd name="connsiteX1" fmla="*/ 295134 w 1179201"/>
              <a:gd name="connsiteY1" fmla="*/ 0 h 9742974"/>
              <a:gd name="connsiteX2" fmla="*/ 1179201 w 1179201"/>
              <a:gd name="connsiteY2" fmla="*/ 267628 h 9742974"/>
              <a:gd name="connsiteX3" fmla="*/ 1001682 w 1179201"/>
              <a:gd name="connsiteY3" fmla="*/ 9742974 h 9742974"/>
              <a:gd name="connsiteX4" fmla="*/ 0 w 1179201"/>
              <a:gd name="connsiteY4" fmla="*/ 9444725 h 9742974"/>
              <a:gd name="connsiteX0" fmla="*/ 0 w 1179201"/>
              <a:gd name="connsiteY0" fmla="*/ 9444725 h 9755960"/>
              <a:gd name="connsiteX1" fmla="*/ 295134 w 1179201"/>
              <a:gd name="connsiteY1" fmla="*/ 0 h 9755960"/>
              <a:gd name="connsiteX2" fmla="*/ 1179201 w 1179201"/>
              <a:gd name="connsiteY2" fmla="*/ 267628 h 9755960"/>
              <a:gd name="connsiteX3" fmla="*/ 995264 w 1179201"/>
              <a:gd name="connsiteY3" fmla="*/ 9755960 h 9755960"/>
              <a:gd name="connsiteX4" fmla="*/ 0 w 1179201"/>
              <a:gd name="connsiteY4" fmla="*/ 9444725 h 9755960"/>
              <a:gd name="connsiteX0" fmla="*/ 0 w 1228381"/>
              <a:gd name="connsiteY0" fmla="*/ 9444725 h 9755960"/>
              <a:gd name="connsiteX1" fmla="*/ 295134 w 1228381"/>
              <a:gd name="connsiteY1" fmla="*/ 0 h 9755960"/>
              <a:gd name="connsiteX2" fmla="*/ 1228381 w 1228381"/>
              <a:gd name="connsiteY2" fmla="*/ 302417 h 9755960"/>
              <a:gd name="connsiteX3" fmla="*/ 995264 w 1228381"/>
              <a:gd name="connsiteY3" fmla="*/ 9755960 h 9755960"/>
              <a:gd name="connsiteX4" fmla="*/ 0 w 1228381"/>
              <a:gd name="connsiteY4" fmla="*/ 9444725 h 9755960"/>
              <a:gd name="connsiteX0" fmla="*/ 0 w 1228381"/>
              <a:gd name="connsiteY0" fmla="*/ 9444725 h 9755960"/>
              <a:gd name="connsiteX1" fmla="*/ 295134 w 1228381"/>
              <a:gd name="connsiteY1" fmla="*/ 0 h 9755960"/>
              <a:gd name="connsiteX2" fmla="*/ 1228381 w 1228381"/>
              <a:gd name="connsiteY2" fmla="*/ 302417 h 9755960"/>
              <a:gd name="connsiteX3" fmla="*/ 995264 w 1228381"/>
              <a:gd name="connsiteY3" fmla="*/ 9755960 h 9755960"/>
              <a:gd name="connsiteX4" fmla="*/ 0 w 1228381"/>
              <a:gd name="connsiteY4" fmla="*/ 9444725 h 9755960"/>
              <a:gd name="connsiteX0" fmla="*/ 0 w 1221604"/>
              <a:gd name="connsiteY0" fmla="*/ 9444725 h 9755960"/>
              <a:gd name="connsiteX1" fmla="*/ 295134 w 1221604"/>
              <a:gd name="connsiteY1" fmla="*/ 0 h 9755960"/>
              <a:gd name="connsiteX2" fmla="*/ 1221604 w 1221604"/>
              <a:gd name="connsiteY2" fmla="*/ 275486 h 9755960"/>
              <a:gd name="connsiteX3" fmla="*/ 995264 w 1221604"/>
              <a:gd name="connsiteY3" fmla="*/ 9755960 h 9755960"/>
              <a:gd name="connsiteX4" fmla="*/ 0 w 1221604"/>
              <a:gd name="connsiteY4" fmla="*/ 9444725 h 9755960"/>
              <a:gd name="connsiteX0" fmla="*/ 0 w 1221604"/>
              <a:gd name="connsiteY0" fmla="*/ 9422353 h 9733588"/>
              <a:gd name="connsiteX1" fmla="*/ 303290 w 1221604"/>
              <a:gd name="connsiteY1" fmla="*/ 0 h 9733588"/>
              <a:gd name="connsiteX2" fmla="*/ 1221604 w 1221604"/>
              <a:gd name="connsiteY2" fmla="*/ 253114 h 9733588"/>
              <a:gd name="connsiteX3" fmla="*/ 995264 w 1221604"/>
              <a:gd name="connsiteY3" fmla="*/ 9733588 h 9733588"/>
              <a:gd name="connsiteX4" fmla="*/ 0 w 1221604"/>
              <a:gd name="connsiteY4" fmla="*/ 9422353 h 9733588"/>
              <a:gd name="connsiteX0" fmla="*/ 0 w 1221604"/>
              <a:gd name="connsiteY0" fmla="*/ 9438368 h 9749603"/>
              <a:gd name="connsiteX1" fmla="*/ 283258 w 1221604"/>
              <a:gd name="connsiteY1" fmla="*/ 0 h 9749603"/>
              <a:gd name="connsiteX2" fmla="*/ 1221604 w 1221604"/>
              <a:gd name="connsiteY2" fmla="*/ 269129 h 9749603"/>
              <a:gd name="connsiteX3" fmla="*/ 995264 w 1221604"/>
              <a:gd name="connsiteY3" fmla="*/ 9749603 h 9749603"/>
              <a:gd name="connsiteX4" fmla="*/ 0 w 1221604"/>
              <a:gd name="connsiteY4" fmla="*/ 9438368 h 9749603"/>
              <a:gd name="connsiteX0" fmla="*/ 0 w 1221604"/>
              <a:gd name="connsiteY0" fmla="*/ 9445255 h 9756490"/>
              <a:gd name="connsiteX1" fmla="*/ 346753 w 1221604"/>
              <a:gd name="connsiteY1" fmla="*/ 0 h 9756490"/>
              <a:gd name="connsiteX2" fmla="*/ 1221604 w 1221604"/>
              <a:gd name="connsiteY2" fmla="*/ 276016 h 9756490"/>
              <a:gd name="connsiteX3" fmla="*/ 995264 w 1221604"/>
              <a:gd name="connsiteY3" fmla="*/ 9756490 h 9756490"/>
              <a:gd name="connsiteX4" fmla="*/ 0 w 1221604"/>
              <a:gd name="connsiteY4" fmla="*/ 9445255 h 9756490"/>
              <a:gd name="connsiteX0" fmla="*/ 0 w 1221604"/>
              <a:gd name="connsiteY0" fmla="*/ 9483610 h 9794845"/>
              <a:gd name="connsiteX1" fmla="*/ 332386 w 1221604"/>
              <a:gd name="connsiteY1" fmla="*/ 0 h 9794845"/>
              <a:gd name="connsiteX2" fmla="*/ 1221604 w 1221604"/>
              <a:gd name="connsiteY2" fmla="*/ 314371 h 9794845"/>
              <a:gd name="connsiteX3" fmla="*/ 995264 w 1221604"/>
              <a:gd name="connsiteY3" fmla="*/ 9794845 h 9794845"/>
              <a:gd name="connsiteX4" fmla="*/ 0 w 1221604"/>
              <a:gd name="connsiteY4" fmla="*/ 9483610 h 9794845"/>
              <a:gd name="connsiteX0" fmla="*/ 0 w 1221604"/>
              <a:gd name="connsiteY0" fmla="*/ 9423250 h 9734485"/>
              <a:gd name="connsiteX1" fmla="*/ 392498 w 1221604"/>
              <a:gd name="connsiteY1" fmla="*/ 0 h 9734485"/>
              <a:gd name="connsiteX2" fmla="*/ 1221604 w 1221604"/>
              <a:gd name="connsiteY2" fmla="*/ 254011 h 9734485"/>
              <a:gd name="connsiteX3" fmla="*/ 995264 w 1221604"/>
              <a:gd name="connsiteY3" fmla="*/ 9734485 h 9734485"/>
              <a:gd name="connsiteX4" fmla="*/ 0 w 1221604"/>
              <a:gd name="connsiteY4" fmla="*/ 9423250 h 97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04" h="9734485">
                <a:moveTo>
                  <a:pt x="0" y="9423250"/>
                </a:moveTo>
                <a:lnTo>
                  <a:pt x="392498" y="0"/>
                </a:lnTo>
                <a:lnTo>
                  <a:pt x="1221604" y="254011"/>
                </a:lnTo>
                <a:lnTo>
                  <a:pt x="995264" y="9734485"/>
                </a:lnTo>
                <a:lnTo>
                  <a:pt x="0" y="94232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E5DDB9E-E0B0-44EC-800C-C41568F7E0F6}"/>
              </a:ext>
            </a:extLst>
          </p:cNvPr>
          <p:cNvSpPr txBox="1"/>
          <p:nvPr/>
        </p:nvSpPr>
        <p:spPr bwMode="gray">
          <a:xfrm>
            <a:off x="1146530" y="4220195"/>
            <a:ext cx="895853" cy="28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Software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432D9A0E-862A-43AC-9783-6D41272210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530" y="3655947"/>
            <a:ext cx="386738" cy="38673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B40D43E4-A318-4C56-9D81-87686AF31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737" y="2986340"/>
            <a:ext cx="433147" cy="433147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8AE6891-D3C4-46D4-A2A9-16D671C23953}"/>
              </a:ext>
            </a:extLst>
          </p:cNvPr>
          <p:cNvGrpSpPr/>
          <p:nvPr/>
        </p:nvGrpSpPr>
        <p:grpSpPr>
          <a:xfrm>
            <a:off x="4060021" y="3356617"/>
            <a:ext cx="386738" cy="386738"/>
            <a:chOff x="3673165" y="3446629"/>
            <a:chExt cx="386738" cy="386738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58BD753-B058-439B-81CC-7D5144E3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3165" y="3446629"/>
              <a:ext cx="386738" cy="386738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33E4ABA-2547-4DBC-9D32-CC6E18864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778" y="3473670"/>
              <a:ext cx="332656" cy="332656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BC9CF6AF-6D5B-487D-BF67-59A32D7E01A8}"/>
              </a:ext>
            </a:extLst>
          </p:cNvPr>
          <p:cNvGrpSpPr/>
          <p:nvPr/>
        </p:nvGrpSpPr>
        <p:grpSpPr>
          <a:xfrm>
            <a:off x="6213600" y="2705287"/>
            <a:ext cx="386738" cy="386738"/>
            <a:chOff x="6213600" y="2705287"/>
            <a:chExt cx="386738" cy="386738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8B637F72-A13C-40D3-B324-B8D574E9F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3600" y="2705287"/>
              <a:ext cx="386738" cy="386738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6303552F-1685-4E05-AD5C-7897ECBAB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7761" y="2729929"/>
              <a:ext cx="345434" cy="345434"/>
            </a:xfrm>
            <a:prstGeom prst="rect">
              <a:avLst/>
            </a:prstGeom>
          </p:spPr>
        </p:pic>
      </p:grpSp>
      <p:sp>
        <p:nvSpPr>
          <p:cNvPr id="75" name="Trapezoid 74">
            <a:extLst>
              <a:ext uri="{FF2B5EF4-FFF2-40B4-BE49-F238E27FC236}">
                <a16:creationId xmlns:a16="http://schemas.microsoft.com/office/drawing/2014/main" id="{8F7F07CA-07EC-4E0C-AA74-3E9C1C508FF1}"/>
              </a:ext>
            </a:extLst>
          </p:cNvPr>
          <p:cNvSpPr/>
          <p:nvPr/>
        </p:nvSpPr>
        <p:spPr bwMode="gray">
          <a:xfrm rot="15097882">
            <a:off x="6818594" y="2128909"/>
            <a:ext cx="3292685" cy="5153382"/>
          </a:xfrm>
          <a:custGeom>
            <a:avLst/>
            <a:gdLst>
              <a:gd name="connsiteX0" fmla="*/ 0 w 1800200"/>
              <a:gd name="connsiteY0" fmla="*/ 3044315 h 3044315"/>
              <a:gd name="connsiteX1" fmla="*/ 617073 w 1800200"/>
              <a:gd name="connsiteY1" fmla="*/ 0 h 3044315"/>
              <a:gd name="connsiteX2" fmla="*/ 1183127 w 1800200"/>
              <a:gd name="connsiteY2" fmla="*/ 0 h 3044315"/>
              <a:gd name="connsiteX3" fmla="*/ 1800200 w 1800200"/>
              <a:gd name="connsiteY3" fmla="*/ 3044315 h 3044315"/>
              <a:gd name="connsiteX4" fmla="*/ 0 w 1800200"/>
              <a:gd name="connsiteY4" fmla="*/ 3044315 h 3044315"/>
              <a:gd name="connsiteX0" fmla="*/ 0 w 1800200"/>
              <a:gd name="connsiteY0" fmla="*/ 3311935 h 3311935"/>
              <a:gd name="connsiteX1" fmla="*/ 343522 w 1800200"/>
              <a:gd name="connsiteY1" fmla="*/ 0 h 3311935"/>
              <a:gd name="connsiteX2" fmla="*/ 1183127 w 1800200"/>
              <a:gd name="connsiteY2" fmla="*/ 267620 h 3311935"/>
              <a:gd name="connsiteX3" fmla="*/ 1800200 w 1800200"/>
              <a:gd name="connsiteY3" fmla="*/ 3311935 h 3311935"/>
              <a:gd name="connsiteX4" fmla="*/ 0 w 1800200"/>
              <a:gd name="connsiteY4" fmla="*/ 3311935 h 3311935"/>
              <a:gd name="connsiteX0" fmla="*/ 0 w 2418590"/>
              <a:gd name="connsiteY0" fmla="*/ 3071243 h 3311935"/>
              <a:gd name="connsiteX1" fmla="*/ 961912 w 2418590"/>
              <a:gd name="connsiteY1" fmla="*/ 0 h 3311935"/>
              <a:gd name="connsiteX2" fmla="*/ 1801517 w 2418590"/>
              <a:gd name="connsiteY2" fmla="*/ 267620 h 3311935"/>
              <a:gd name="connsiteX3" fmla="*/ 2418590 w 2418590"/>
              <a:gd name="connsiteY3" fmla="*/ 3311935 h 3311935"/>
              <a:gd name="connsiteX4" fmla="*/ 0 w 2418590"/>
              <a:gd name="connsiteY4" fmla="*/ 3071243 h 3311935"/>
              <a:gd name="connsiteX0" fmla="*/ 0 w 3005655"/>
              <a:gd name="connsiteY0" fmla="*/ 3071243 h 3993034"/>
              <a:gd name="connsiteX1" fmla="*/ 961912 w 3005655"/>
              <a:gd name="connsiteY1" fmla="*/ 0 h 3993034"/>
              <a:gd name="connsiteX2" fmla="*/ 1801517 w 3005655"/>
              <a:gd name="connsiteY2" fmla="*/ 267620 h 3993034"/>
              <a:gd name="connsiteX3" fmla="*/ 3005655 w 3005655"/>
              <a:gd name="connsiteY3" fmla="*/ 3993034 h 3993034"/>
              <a:gd name="connsiteX4" fmla="*/ 0 w 3005655"/>
              <a:gd name="connsiteY4" fmla="*/ 3071243 h 3993034"/>
              <a:gd name="connsiteX0" fmla="*/ 0 w 3005655"/>
              <a:gd name="connsiteY0" fmla="*/ 3071243 h 3993034"/>
              <a:gd name="connsiteX1" fmla="*/ 961912 w 3005655"/>
              <a:gd name="connsiteY1" fmla="*/ 0 h 3993034"/>
              <a:gd name="connsiteX2" fmla="*/ 1801517 w 3005655"/>
              <a:gd name="connsiteY2" fmla="*/ 267620 h 3993034"/>
              <a:gd name="connsiteX3" fmla="*/ 3005655 w 3005655"/>
              <a:gd name="connsiteY3" fmla="*/ 3993034 h 3993034"/>
              <a:gd name="connsiteX4" fmla="*/ 0 w 3005655"/>
              <a:gd name="connsiteY4" fmla="*/ 3071243 h 3993034"/>
              <a:gd name="connsiteX0" fmla="*/ 0 w 3095845"/>
              <a:gd name="connsiteY0" fmla="*/ 3071243 h 3987624"/>
              <a:gd name="connsiteX1" fmla="*/ 961912 w 3095845"/>
              <a:gd name="connsiteY1" fmla="*/ 0 h 3987624"/>
              <a:gd name="connsiteX2" fmla="*/ 1801517 w 3095845"/>
              <a:gd name="connsiteY2" fmla="*/ 267620 h 3987624"/>
              <a:gd name="connsiteX3" fmla="*/ 3095845 w 3095845"/>
              <a:gd name="connsiteY3" fmla="*/ 3987624 h 3987624"/>
              <a:gd name="connsiteX4" fmla="*/ 0 w 3095845"/>
              <a:gd name="connsiteY4" fmla="*/ 3071243 h 3987624"/>
              <a:gd name="connsiteX0" fmla="*/ 0 w 3095845"/>
              <a:gd name="connsiteY0" fmla="*/ 3071243 h 3987624"/>
              <a:gd name="connsiteX1" fmla="*/ 961912 w 3095845"/>
              <a:gd name="connsiteY1" fmla="*/ 0 h 3987624"/>
              <a:gd name="connsiteX2" fmla="*/ 1801517 w 3095845"/>
              <a:gd name="connsiteY2" fmla="*/ 267620 h 3987624"/>
              <a:gd name="connsiteX3" fmla="*/ 3095845 w 3095845"/>
              <a:gd name="connsiteY3" fmla="*/ 3987624 h 3987624"/>
              <a:gd name="connsiteX4" fmla="*/ 0 w 3095845"/>
              <a:gd name="connsiteY4" fmla="*/ 3071243 h 3987624"/>
              <a:gd name="connsiteX0" fmla="*/ 0 w 3095845"/>
              <a:gd name="connsiteY0" fmla="*/ 3071243 h 3987624"/>
              <a:gd name="connsiteX1" fmla="*/ 961912 w 3095845"/>
              <a:gd name="connsiteY1" fmla="*/ 0 h 3987624"/>
              <a:gd name="connsiteX2" fmla="*/ 1602601 w 3095845"/>
              <a:gd name="connsiteY2" fmla="*/ 307643 h 3987624"/>
              <a:gd name="connsiteX3" fmla="*/ 3095845 w 3095845"/>
              <a:gd name="connsiteY3" fmla="*/ 3987624 h 3987624"/>
              <a:gd name="connsiteX4" fmla="*/ 0 w 3095845"/>
              <a:gd name="connsiteY4" fmla="*/ 3071243 h 3987624"/>
              <a:gd name="connsiteX0" fmla="*/ 0 w 3095845"/>
              <a:gd name="connsiteY0" fmla="*/ 3071243 h 3987624"/>
              <a:gd name="connsiteX1" fmla="*/ 961912 w 3095845"/>
              <a:gd name="connsiteY1" fmla="*/ 0 h 3987624"/>
              <a:gd name="connsiteX2" fmla="*/ 1692790 w 3095845"/>
              <a:gd name="connsiteY2" fmla="*/ 302233 h 3987624"/>
              <a:gd name="connsiteX3" fmla="*/ 3095845 w 3095845"/>
              <a:gd name="connsiteY3" fmla="*/ 3987624 h 3987624"/>
              <a:gd name="connsiteX4" fmla="*/ 0 w 3095845"/>
              <a:gd name="connsiteY4" fmla="*/ 3071243 h 3987624"/>
              <a:gd name="connsiteX0" fmla="*/ 0 w 3095845"/>
              <a:gd name="connsiteY0" fmla="*/ 3071243 h 3987624"/>
              <a:gd name="connsiteX1" fmla="*/ 961912 w 3095845"/>
              <a:gd name="connsiteY1" fmla="*/ 0 h 3987624"/>
              <a:gd name="connsiteX2" fmla="*/ 1690054 w 3095845"/>
              <a:gd name="connsiteY2" fmla="*/ 230610 h 3987624"/>
              <a:gd name="connsiteX3" fmla="*/ 3095845 w 3095845"/>
              <a:gd name="connsiteY3" fmla="*/ 3987624 h 3987624"/>
              <a:gd name="connsiteX4" fmla="*/ 0 w 3095845"/>
              <a:gd name="connsiteY4" fmla="*/ 3071243 h 3987624"/>
              <a:gd name="connsiteX0" fmla="*/ 0 w 3183576"/>
              <a:gd name="connsiteY0" fmla="*/ 3071243 h 4149345"/>
              <a:gd name="connsiteX1" fmla="*/ 961912 w 3183576"/>
              <a:gd name="connsiteY1" fmla="*/ 0 h 4149345"/>
              <a:gd name="connsiteX2" fmla="*/ 1690054 w 3183576"/>
              <a:gd name="connsiteY2" fmla="*/ 230610 h 4149345"/>
              <a:gd name="connsiteX3" fmla="*/ 3183576 w 3183576"/>
              <a:gd name="connsiteY3" fmla="*/ 4149345 h 4149345"/>
              <a:gd name="connsiteX4" fmla="*/ 0 w 3183576"/>
              <a:gd name="connsiteY4" fmla="*/ 3071243 h 4149345"/>
              <a:gd name="connsiteX0" fmla="*/ 0 w 3252433"/>
              <a:gd name="connsiteY0" fmla="*/ 3172130 h 4149345"/>
              <a:gd name="connsiteX1" fmla="*/ 1030769 w 3252433"/>
              <a:gd name="connsiteY1" fmla="*/ 0 h 4149345"/>
              <a:gd name="connsiteX2" fmla="*/ 1758911 w 3252433"/>
              <a:gd name="connsiteY2" fmla="*/ 230610 h 4149345"/>
              <a:gd name="connsiteX3" fmla="*/ 3252433 w 3252433"/>
              <a:gd name="connsiteY3" fmla="*/ 4149345 h 4149345"/>
              <a:gd name="connsiteX4" fmla="*/ 0 w 3252433"/>
              <a:gd name="connsiteY4" fmla="*/ 3172130 h 4149345"/>
              <a:gd name="connsiteX0" fmla="*/ 0 w 3241858"/>
              <a:gd name="connsiteY0" fmla="*/ 3172130 h 4181192"/>
              <a:gd name="connsiteX1" fmla="*/ 1030769 w 3241858"/>
              <a:gd name="connsiteY1" fmla="*/ 0 h 4181192"/>
              <a:gd name="connsiteX2" fmla="*/ 1758911 w 3241858"/>
              <a:gd name="connsiteY2" fmla="*/ 230610 h 4181192"/>
              <a:gd name="connsiteX3" fmla="*/ 3241858 w 3241858"/>
              <a:gd name="connsiteY3" fmla="*/ 4181192 h 4181192"/>
              <a:gd name="connsiteX4" fmla="*/ 0 w 3241858"/>
              <a:gd name="connsiteY4" fmla="*/ 3172130 h 4181192"/>
              <a:gd name="connsiteX0" fmla="*/ 0 w 3241858"/>
              <a:gd name="connsiteY0" fmla="*/ 3172130 h 4181192"/>
              <a:gd name="connsiteX1" fmla="*/ 1030769 w 3241858"/>
              <a:gd name="connsiteY1" fmla="*/ 0 h 4181192"/>
              <a:gd name="connsiteX2" fmla="*/ 1758911 w 3241858"/>
              <a:gd name="connsiteY2" fmla="*/ 230610 h 4181192"/>
              <a:gd name="connsiteX3" fmla="*/ 3241858 w 3241858"/>
              <a:gd name="connsiteY3" fmla="*/ 4181192 h 4181192"/>
              <a:gd name="connsiteX4" fmla="*/ 0 w 3241858"/>
              <a:gd name="connsiteY4" fmla="*/ 3172130 h 4181192"/>
              <a:gd name="connsiteX0" fmla="*/ 0 w 3241858"/>
              <a:gd name="connsiteY0" fmla="*/ 3172130 h 4181192"/>
              <a:gd name="connsiteX1" fmla="*/ 1030769 w 3241858"/>
              <a:gd name="connsiteY1" fmla="*/ 0 h 4181192"/>
              <a:gd name="connsiteX2" fmla="*/ 1618308 w 3241858"/>
              <a:gd name="connsiteY2" fmla="*/ 228120 h 4181192"/>
              <a:gd name="connsiteX3" fmla="*/ 3241858 w 3241858"/>
              <a:gd name="connsiteY3" fmla="*/ 4181192 h 4181192"/>
              <a:gd name="connsiteX4" fmla="*/ 0 w 3241858"/>
              <a:gd name="connsiteY4" fmla="*/ 3172130 h 4181192"/>
              <a:gd name="connsiteX0" fmla="*/ 0 w 3241858"/>
              <a:gd name="connsiteY0" fmla="*/ 3172130 h 4181192"/>
              <a:gd name="connsiteX1" fmla="*/ 1030769 w 3241858"/>
              <a:gd name="connsiteY1" fmla="*/ 0 h 4181192"/>
              <a:gd name="connsiteX2" fmla="*/ 1650124 w 3241858"/>
              <a:gd name="connsiteY2" fmla="*/ 212166 h 4181192"/>
              <a:gd name="connsiteX3" fmla="*/ 3241858 w 3241858"/>
              <a:gd name="connsiteY3" fmla="*/ 4181192 h 4181192"/>
              <a:gd name="connsiteX4" fmla="*/ 0 w 3241858"/>
              <a:gd name="connsiteY4" fmla="*/ 3172130 h 4181192"/>
              <a:gd name="connsiteX0" fmla="*/ 0 w 3225996"/>
              <a:gd name="connsiteY0" fmla="*/ 3124361 h 4181192"/>
              <a:gd name="connsiteX1" fmla="*/ 1014907 w 3225996"/>
              <a:gd name="connsiteY1" fmla="*/ 0 h 4181192"/>
              <a:gd name="connsiteX2" fmla="*/ 1634262 w 3225996"/>
              <a:gd name="connsiteY2" fmla="*/ 212166 h 4181192"/>
              <a:gd name="connsiteX3" fmla="*/ 3225996 w 3225996"/>
              <a:gd name="connsiteY3" fmla="*/ 4181192 h 4181192"/>
              <a:gd name="connsiteX4" fmla="*/ 0 w 3225996"/>
              <a:gd name="connsiteY4" fmla="*/ 3124361 h 4181192"/>
              <a:gd name="connsiteX0" fmla="*/ 0 w 3252524"/>
              <a:gd name="connsiteY0" fmla="*/ 3124392 h 4181192"/>
              <a:gd name="connsiteX1" fmla="*/ 1041435 w 3252524"/>
              <a:gd name="connsiteY1" fmla="*/ 0 h 4181192"/>
              <a:gd name="connsiteX2" fmla="*/ 1660790 w 3252524"/>
              <a:gd name="connsiteY2" fmla="*/ 212166 h 4181192"/>
              <a:gd name="connsiteX3" fmla="*/ 3252524 w 3252524"/>
              <a:gd name="connsiteY3" fmla="*/ 4181192 h 4181192"/>
              <a:gd name="connsiteX4" fmla="*/ 0 w 3252524"/>
              <a:gd name="connsiteY4" fmla="*/ 3124392 h 4181192"/>
              <a:gd name="connsiteX0" fmla="*/ 0 w 3252524"/>
              <a:gd name="connsiteY0" fmla="*/ 4068498 h 5125298"/>
              <a:gd name="connsiteX1" fmla="*/ 1041435 w 3252524"/>
              <a:gd name="connsiteY1" fmla="*/ 944106 h 5125298"/>
              <a:gd name="connsiteX2" fmla="*/ 1346417 w 3252524"/>
              <a:gd name="connsiteY2" fmla="*/ 0 h 5125298"/>
              <a:gd name="connsiteX3" fmla="*/ 3252524 w 3252524"/>
              <a:gd name="connsiteY3" fmla="*/ 5125298 h 5125298"/>
              <a:gd name="connsiteX4" fmla="*/ 0 w 3252524"/>
              <a:gd name="connsiteY4" fmla="*/ 4068498 h 5125298"/>
              <a:gd name="connsiteX0" fmla="*/ 0 w 3268556"/>
              <a:gd name="connsiteY0" fmla="*/ 4096629 h 5125298"/>
              <a:gd name="connsiteX1" fmla="*/ 1057467 w 3268556"/>
              <a:gd name="connsiteY1" fmla="*/ 944106 h 5125298"/>
              <a:gd name="connsiteX2" fmla="*/ 1362449 w 3268556"/>
              <a:gd name="connsiteY2" fmla="*/ 0 h 5125298"/>
              <a:gd name="connsiteX3" fmla="*/ 3268556 w 3268556"/>
              <a:gd name="connsiteY3" fmla="*/ 5125298 h 5125298"/>
              <a:gd name="connsiteX4" fmla="*/ 0 w 3268556"/>
              <a:gd name="connsiteY4" fmla="*/ 4096629 h 5125298"/>
              <a:gd name="connsiteX0" fmla="*/ 0 w 3292685"/>
              <a:gd name="connsiteY0" fmla="*/ 4096629 h 5153382"/>
              <a:gd name="connsiteX1" fmla="*/ 1057467 w 3292685"/>
              <a:gd name="connsiteY1" fmla="*/ 944106 h 5153382"/>
              <a:gd name="connsiteX2" fmla="*/ 1362449 w 3292685"/>
              <a:gd name="connsiteY2" fmla="*/ 0 h 5153382"/>
              <a:gd name="connsiteX3" fmla="*/ 3292685 w 3292685"/>
              <a:gd name="connsiteY3" fmla="*/ 5153382 h 5153382"/>
              <a:gd name="connsiteX4" fmla="*/ 0 w 3292685"/>
              <a:gd name="connsiteY4" fmla="*/ 4096629 h 515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2685" h="5153382">
                <a:moveTo>
                  <a:pt x="0" y="4096629"/>
                </a:moveTo>
                <a:lnTo>
                  <a:pt x="1057467" y="944106"/>
                </a:lnTo>
                <a:lnTo>
                  <a:pt x="1362449" y="0"/>
                </a:lnTo>
                <a:cubicBezTo>
                  <a:pt x="1763828" y="1241805"/>
                  <a:pt x="2152941" y="3153719"/>
                  <a:pt x="3292685" y="5153382"/>
                </a:cubicBezTo>
                <a:lnTo>
                  <a:pt x="0" y="409662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3206EE99-7945-402A-A7C0-B89A393776B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7CC1"/>
              </a:clrFrom>
              <a:clrTo>
                <a:srgbClr val="007C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74" y="3352469"/>
            <a:ext cx="1008110" cy="691101"/>
          </a:xfrm>
          <a:prstGeom prst="rect">
            <a:avLst/>
          </a:prstGeom>
        </p:spPr>
      </p:pic>
      <p:pic>
        <p:nvPicPr>
          <p:cNvPr id="1026" name="Picture 2" descr="Radarsensoren | RMS1000 | SICK">
            <a:extLst>
              <a:ext uri="{FF2B5EF4-FFF2-40B4-BE49-F238E27FC236}">
                <a16:creationId xmlns:a16="http://schemas.microsoft.com/office/drawing/2014/main" id="{56EEF23D-3B8F-47B1-A74B-3144D1D3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668" y="4698294"/>
            <a:ext cx="791325" cy="53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D46A1C0A-1704-4686-9C21-5458EBC26E26}"/>
              </a:ext>
            </a:extLst>
          </p:cNvPr>
          <p:cNvSpPr txBox="1"/>
          <p:nvPr/>
        </p:nvSpPr>
        <p:spPr bwMode="gray">
          <a:xfrm>
            <a:off x="9187082" y="5311192"/>
            <a:ext cx="1058951" cy="28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Technology</a:t>
            </a:r>
            <a:r>
              <a:rPr kumimoji="0" lang="de-DE" sz="1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Line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76C66E07-0933-4E99-B7F3-8C94D7E036CA}"/>
              </a:ext>
            </a:extLst>
          </p:cNvPr>
          <p:cNvSpPr/>
          <p:nvPr/>
        </p:nvSpPr>
        <p:spPr bwMode="gray">
          <a:xfrm>
            <a:off x="1002632" y="1464845"/>
            <a:ext cx="6753726" cy="1074821"/>
          </a:xfrm>
          <a:custGeom>
            <a:avLst/>
            <a:gdLst>
              <a:gd name="connsiteX0" fmla="*/ 0 w 6753726"/>
              <a:gd name="connsiteY0" fmla="*/ 104273 h 1074821"/>
              <a:gd name="connsiteX1" fmla="*/ 0 w 6753726"/>
              <a:gd name="connsiteY1" fmla="*/ 1074821 h 1074821"/>
              <a:gd name="connsiteX2" fmla="*/ 6753726 w 6753726"/>
              <a:gd name="connsiteY2" fmla="*/ 0 h 1074821"/>
              <a:gd name="connsiteX3" fmla="*/ 0 w 6753726"/>
              <a:gd name="connsiteY3" fmla="*/ 104273 h 10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3726" h="1074821">
                <a:moveTo>
                  <a:pt x="0" y="104273"/>
                </a:moveTo>
                <a:lnTo>
                  <a:pt x="0" y="1074821"/>
                </a:lnTo>
                <a:lnTo>
                  <a:pt x="6753726" y="0"/>
                </a:lnTo>
                <a:lnTo>
                  <a:pt x="0" y="10427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11680FF1-8ADF-43B8-87ED-47A45EAE7391}"/>
              </a:ext>
            </a:extLst>
          </p:cNvPr>
          <p:cNvSpPr txBox="1"/>
          <p:nvPr/>
        </p:nvSpPr>
        <p:spPr bwMode="gray">
          <a:xfrm>
            <a:off x="1127448" y="1772816"/>
            <a:ext cx="895853" cy="28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CC1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Safety Line (PL d)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39C1253B-32F6-40C5-97CF-3A818EDA9E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44" y1="71860" x2="26688" y2="95683"/>
                        <a14:foregroundMark x1="37265" y1="97331" x2="96625" y2="84184"/>
                        <a14:foregroundMark x1="33333" y1="13514" x2="75000" y2="1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86" y="1633670"/>
            <a:ext cx="519959" cy="460980"/>
          </a:xfrm>
          <a:prstGeom prst="rect">
            <a:avLst/>
          </a:prstGeom>
        </p:spPr>
      </p:pic>
      <p:pic>
        <p:nvPicPr>
          <p:cNvPr id="74" name="Picture 4" descr="MICS3-CBAZ40ZA1P01">
            <a:extLst>
              <a:ext uri="{FF2B5EF4-FFF2-40B4-BE49-F238E27FC236}">
                <a16:creationId xmlns:a16="http://schemas.microsoft.com/office/drawing/2014/main" id="{C8ABD44E-1FD0-48E2-8DBC-D98CC02A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601" y="1530685"/>
            <a:ext cx="352119" cy="4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B013284C-8EF4-48C7-9232-4D94074EE7A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69"/>
          <a:stretch/>
        </p:blipFill>
        <p:spPr>
          <a:xfrm>
            <a:off x="1504899" y="2201902"/>
            <a:ext cx="900268" cy="41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9CC91-B006-41F8-8BF2-68ED4FC4BFA2}"/>
              </a:ext>
            </a:extLst>
          </p:cNvPr>
          <p:cNvSpPr txBox="1"/>
          <p:nvPr/>
        </p:nvSpPr>
        <p:spPr bwMode="gray">
          <a:xfrm>
            <a:off x="5635428" y="1902613"/>
            <a:ext cx="720080" cy="126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600" dirty="0"/>
              <a:t>*</a:t>
            </a:r>
            <a:endParaRPr lang="en-US" sz="1200" dirty="0" err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E585C6-27D1-4F61-94A5-E57D5122B5FC}"/>
              </a:ext>
            </a:extLst>
          </p:cNvPr>
          <p:cNvSpPr txBox="1"/>
          <p:nvPr/>
        </p:nvSpPr>
        <p:spPr bwMode="gray">
          <a:xfrm>
            <a:off x="1080874" y="5970125"/>
            <a:ext cx="1748317" cy="2694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100" dirty="0"/>
              <a:t>* Future Option</a:t>
            </a:r>
            <a:endParaRPr lang="en-US" sz="1000" dirty="0" err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640103-2267-4CD3-AE50-29467A17D5D6}"/>
              </a:ext>
            </a:extLst>
          </p:cNvPr>
          <p:cNvGrpSpPr/>
          <p:nvPr/>
        </p:nvGrpSpPr>
        <p:grpSpPr>
          <a:xfrm>
            <a:off x="3906424" y="4687811"/>
            <a:ext cx="857335" cy="660988"/>
            <a:chOff x="3935760" y="4279029"/>
            <a:chExt cx="857335" cy="6609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68B60B3-5BE7-4E5C-9A06-D6D98879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13095" y="4760017"/>
              <a:ext cx="180000" cy="180000"/>
            </a:xfrm>
            <a:prstGeom prst="rect">
              <a:avLst/>
            </a:prstGeom>
          </p:spPr>
        </p:pic>
        <p:pic>
          <p:nvPicPr>
            <p:cNvPr id="56" name="Picture 2" descr="SICK MRS1000 | AutonomouStuff">
              <a:extLst>
                <a:ext uri="{FF2B5EF4-FFF2-40B4-BE49-F238E27FC236}">
                  <a16:creationId xmlns:a16="http://schemas.microsoft.com/office/drawing/2014/main" id="{91F76857-6440-4000-AEE6-B30A2F31A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35760" y="4279029"/>
              <a:ext cx="682908" cy="541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490A58-72B5-4B9E-A715-77B4378B9849}"/>
              </a:ext>
            </a:extLst>
          </p:cNvPr>
          <p:cNvGrpSpPr/>
          <p:nvPr/>
        </p:nvGrpSpPr>
        <p:grpSpPr>
          <a:xfrm>
            <a:off x="6600338" y="3584339"/>
            <a:ext cx="889418" cy="702062"/>
            <a:chOff x="6912939" y="3356617"/>
            <a:chExt cx="889418" cy="702062"/>
          </a:xfrm>
        </p:grpSpPr>
        <p:pic>
          <p:nvPicPr>
            <p:cNvPr id="79" name="Picture 4" descr="3D-LiDAR-Sensoren | MRS6000 | SICK">
              <a:extLst>
                <a:ext uri="{FF2B5EF4-FFF2-40B4-BE49-F238E27FC236}">
                  <a16:creationId xmlns:a16="http://schemas.microsoft.com/office/drawing/2014/main" id="{0E891C29-21AE-4B81-99D4-B007BE64F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9" y="3356617"/>
              <a:ext cx="840482" cy="566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947FBE8A-1948-4191-80FF-8A3A7A254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22357" y="3878679"/>
              <a:ext cx="180000" cy="18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7D7890-9419-4DF4-9230-0E649C34EA6F}"/>
              </a:ext>
            </a:extLst>
          </p:cNvPr>
          <p:cNvGrpSpPr/>
          <p:nvPr/>
        </p:nvGrpSpPr>
        <p:grpSpPr>
          <a:xfrm>
            <a:off x="7680176" y="3289122"/>
            <a:ext cx="834311" cy="565477"/>
            <a:chOff x="8051237" y="3075363"/>
            <a:chExt cx="834311" cy="565477"/>
          </a:xfrm>
        </p:grpSpPr>
        <p:pic>
          <p:nvPicPr>
            <p:cNvPr id="80" name="Grafik 18">
              <a:extLst>
                <a:ext uri="{FF2B5EF4-FFF2-40B4-BE49-F238E27FC236}">
                  <a16:creationId xmlns:a16="http://schemas.microsoft.com/office/drawing/2014/main" id="{2780B8E0-F6BC-41DA-A027-C815E50D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237" y="3075363"/>
              <a:ext cx="647280" cy="454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BE16DF5C-1009-4991-A3C2-99F83906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05548" y="3460840"/>
              <a:ext cx="180000" cy="18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826E0C-C024-452B-BE24-4DA8A6F32EF5}"/>
              </a:ext>
            </a:extLst>
          </p:cNvPr>
          <p:cNvGrpSpPr/>
          <p:nvPr/>
        </p:nvGrpSpPr>
        <p:grpSpPr>
          <a:xfrm>
            <a:off x="5308116" y="4168514"/>
            <a:ext cx="1603004" cy="949391"/>
            <a:chOff x="5624795" y="4042667"/>
            <a:chExt cx="1603004" cy="949391"/>
          </a:xfrm>
        </p:grpSpPr>
        <p:pic>
          <p:nvPicPr>
            <p:cNvPr id="13" name="Picture 2" descr="2D-LiDAR-Sensoren | LMS5xx | SICK">
              <a:extLst>
                <a:ext uri="{FF2B5EF4-FFF2-40B4-BE49-F238E27FC236}">
                  <a16:creationId xmlns:a16="http://schemas.microsoft.com/office/drawing/2014/main" id="{54630563-5859-4CA0-9EA6-2DB3E987D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5833" l="10000" r="90000">
                          <a14:foregroundMark x1="39545" y1="88333" x2="64091" y2="92500"/>
                          <a14:foregroundMark x1="40455" y1="93333" x2="60000" y2="9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795" y="4042667"/>
              <a:ext cx="1603004" cy="87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B50E59A7-E1FE-41AE-963C-000961DEC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710093" y="4812058"/>
              <a:ext cx="180000" cy="180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C445B-DF34-4C9F-8551-52A751723AF9}"/>
              </a:ext>
            </a:extLst>
          </p:cNvPr>
          <p:cNvGrpSpPr/>
          <p:nvPr/>
        </p:nvGrpSpPr>
        <p:grpSpPr>
          <a:xfrm>
            <a:off x="3111081" y="4581128"/>
            <a:ext cx="576625" cy="672821"/>
            <a:chOff x="3111081" y="4581128"/>
            <a:chExt cx="576625" cy="672821"/>
          </a:xfrm>
        </p:grpSpPr>
        <p:pic>
          <p:nvPicPr>
            <p:cNvPr id="17" name="Picture 16" descr="A close-up of a coffee maker&#10;&#10;Description automatically generated with medium confidence">
              <a:extLst>
                <a:ext uri="{FF2B5EF4-FFF2-40B4-BE49-F238E27FC236}">
                  <a16:creationId xmlns:a16="http://schemas.microsoft.com/office/drawing/2014/main" id="{68C25812-9FB9-40CB-9D27-693BD4FE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1081" y="4581128"/>
              <a:ext cx="410804" cy="587257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2FCCC530-C4D9-4C75-AAC8-22E603B1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507706" y="5073949"/>
              <a:ext cx="180000" cy="180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6C14DD-ED24-43BF-8C58-0DC875FF44DA}"/>
              </a:ext>
            </a:extLst>
          </p:cNvPr>
          <p:cNvGrpSpPr/>
          <p:nvPr/>
        </p:nvGrpSpPr>
        <p:grpSpPr>
          <a:xfrm>
            <a:off x="2503919" y="5157192"/>
            <a:ext cx="535715" cy="464193"/>
            <a:chOff x="2503919" y="5157192"/>
            <a:chExt cx="535715" cy="46419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A51950F-A4E2-4357-A2BA-E7B9DD89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859634" y="5441385"/>
              <a:ext cx="180000" cy="180000"/>
            </a:xfrm>
            <a:prstGeom prst="rect">
              <a:avLst/>
            </a:prstGeom>
          </p:spPr>
        </p:pic>
        <p:pic>
          <p:nvPicPr>
            <p:cNvPr id="19" name="Picture 18" descr="A picture containing indoor, kitchen appliance&#10;&#10;Description automatically generated">
              <a:extLst>
                <a:ext uri="{FF2B5EF4-FFF2-40B4-BE49-F238E27FC236}">
                  <a16:creationId xmlns:a16="http://schemas.microsoft.com/office/drawing/2014/main" id="{1A4A18B8-1C97-47FD-B1FA-B0E414A5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3919" y="5157192"/>
              <a:ext cx="331067" cy="42310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1F9EB-DFAA-4721-B8C8-D46C9BE642D2}"/>
              </a:ext>
            </a:extLst>
          </p:cNvPr>
          <p:cNvGrpSpPr/>
          <p:nvPr/>
        </p:nvGrpSpPr>
        <p:grpSpPr>
          <a:xfrm>
            <a:off x="4517206" y="3957406"/>
            <a:ext cx="1077484" cy="911913"/>
            <a:chOff x="4946508" y="4029255"/>
            <a:chExt cx="1077484" cy="911913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4CF898D-B725-4834-B1D7-A8883B0A1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0484" y="4029255"/>
              <a:ext cx="458452" cy="578159"/>
            </a:xfrm>
            <a:prstGeom prst="rect">
              <a:avLst/>
            </a:prstGeom>
            <a:effectLst/>
          </p:spPr>
        </p:pic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56704A0-E703-4F5F-9F76-808396619F81}"/>
                </a:ext>
              </a:extLst>
            </p:cNvPr>
            <p:cNvSpPr txBox="1"/>
            <p:nvPr/>
          </p:nvSpPr>
          <p:spPr bwMode="gray">
            <a:xfrm>
              <a:off x="4946508" y="4650292"/>
              <a:ext cx="1077484" cy="290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1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multiScan100</a:t>
              </a:r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BA2A37B3-E423-4D1D-997E-6CD26AFAD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30781" y="444275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2420D-1F5E-4106-95BE-C19F1C44D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0399D-A34E-4362-A3EA-33C78536CA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42A297-AC05-4F6F-9F45-89813BD4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multiScan100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A953FE0-0728-4524-8529-0571D9E4F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Specification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21AC8BD-4FF1-4438-866D-F25A87AFD81D}"/>
              </a:ext>
            </a:extLst>
          </p:cNvPr>
          <p:cNvGrpSpPr/>
          <p:nvPr/>
        </p:nvGrpSpPr>
        <p:grpSpPr>
          <a:xfrm>
            <a:off x="6681349" y="1"/>
            <a:ext cx="5175291" cy="6857999"/>
            <a:chOff x="6096000" y="1"/>
            <a:chExt cx="5175291" cy="6857999"/>
          </a:xfrm>
        </p:grpSpPr>
        <p:pic>
          <p:nvPicPr>
            <p:cNvPr id="7" name="Grafik 41" descr="Ein Bild, das Text, Gerät, Anzeige, Messanzeige enthält.&#10;&#10;Automatisch generierte Beschreibung">
              <a:extLst>
                <a:ext uri="{FF2B5EF4-FFF2-40B4-BE49-F238E27FC236}">
                  <a16:creationId xmlns:a16="http://schemas.microsoft.com/office/drawing/2014/main" id="{EE09BA92-6F92-40B6-8FC6-30F7F03B6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"/>
              <a:ext cx="5175291" cy="685799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8C5C5F-6AB2-4934-BD8C-79886F3DDBCA}"/>
                </a:ext>
              </a:extLst>
            </p:cNvPr>
            <p:cNvCxnSpPr/>
            <p:nvPr/>
          </p:nvCxnSpPr>
          <p:spPr bwMode="gray">
            <a:xfrm flipV="1">
              <a:off x="6096000" y="1123951"/>
              <a:ext cx="4248472" cy="295312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0A674A-9C83-4403-B739-B7CDF838C2F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096000" y="4077072"/>
              <a:ext cx="5175291" cy="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B6B302-9CF7-435D-9147-4AD66BCD76D6}"/>
              </a:ext>
            </a:extLst>
          </p:cNvPr>
          <p:cNvGrpSpPr/>
          <p:nvPr/>
        </p:nvGrpSpPr>
        <p:grpSpPr>
          <a:xfrm>
            <a:off x="3575720" y="1772816"/>
            <a:ext cx="6192688" cy="411770"/>
            <a:chOff x="3681646" y="1836131"/>
            <a:chExt cx="5222665" cy="41177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F64520F-CF53-4454-9FBC-387E54A39314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EE67F1-A3CD-48D1-BA58-2B28902B45CE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FOV: 360° x 65° [-22.5° … +42.5°]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6A7F86-EB95-49F9-A18B-BD44C5FEA673}"/>
              </a:ext>
            </a:extLst>
          </p:cNvPr>
          <p:cNvGrpSpPr/>
          <p:nvPr/>
        </p:nvGrpSpPr>
        <p:grpSpPr>
          <a:xfrm>
            <a:off x="3575720" y="2274620"/>
            <a:ext cx="6192688" cy="411770"/>
            <a:chOff x="3681646" y="1836131"/>
            <a:chExt cx="5222665" cy="41177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5ADCDE5-DEE3-452D-ACF3-DBED37FACCE9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54B6EE-8911-40FB-8CD7-63948E9E8059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Ranges: 10%: 12 m I 90%: 30 m I max. on Reflector: 60 m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606667-4201-4DF9-ABD7-7DA00C7C7DC3}"/>
              </a:ext>
            </a:extLst>
          </p:cNvPr>
          <p:cNvGrpSpPr/>
          <p:nvPr/>
        </p:nvGrpSpPr>
        <p:grpSpPr>
          <a:xfrm>
            <a:off x="3575720" y="2776424"/>
            <a:ext cx="6192688" cy="411770"/>
            <a:chOff x="3681646" y="1836131"/>
            <a:chExt cx="5222665" cy="41177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CB1453C-23C2-4B05-A256-6B8DCA457810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C42BDA-FBCB-4D37-8E85-473C80254C2B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Horizontal angular resolution: </a:t>
              </a:r>
              <a:r>
                <a:rPr lang="en-US" sz="12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0.125° &amp; 1° 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081072-21AD-44C0-9164-1E125C4A0ECF}"/>
              </a:ext>
            </a:extLst>
          </p:cNvPr>
          <p:cNvGrpSpPr/>
          <p:nvPr/>
        </p:nvGrpSpPr>
        <p:grpSpPr>
          <a:xfrm>
            <a:off x="3575720" y="3278228"/>
            <a:ext cx="6192688" cy="411770"/>
            <a:chOff x="3681646" y="1836131"/>
            <a:chExt cx="5222665" cy="41177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F87DF15-5584-485C-A4ED-3476698DB742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CFF67C-4FC3-4500-9EF7-C923689A38C5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chemeClr val="bg2"/>
                </a:buClr>
              </a:pPr>
              <a:r>
                <a:rPr lang="en-US" sz="1200"/>
                <a:t>Vertical angular resolution: </a:t>
              </a:r>
              <a:r>
                <a:rPr lang="en-US" sz="12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2.5° &amp; 5°</a:t>
              </a:r>
              <a:r>
                <a:rPr lang="en-US" sz="1200"/>
                <a:t>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2B28FA6-1893-4C30-B683-128D20C3ADF4}"/>
              </a:ext>
            </a:extLst>
          </p:cNvPr>
          <p:cNvGrpSpPr/>
          <p:nvPr/>
        </p:nvGrpSpPr>
        <p:grpSpPr>
          <a:xfrm>
            <a:off x="3575720" y="3780032"/>
            <a:ext cx="6192688" cy="411770"/>
            <a:chOff x="3681646" y="1836131"/>
            <a:chExt cx="5222665" cy="41177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34DF7B9-DC04-4B8A-B6C4-10E4F6B1A283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C532103-D0EA-4F96-8677-6D710F0BA703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Scan frequency: 20 Hz I Response time one scan: </a:t>
              </a:r>
              <a:r>
                <a:rPr lang="en-US" sz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≤ 50 </a:t>
              </a:r>
              <a:r>
                <a:rPr lang="en-US" sz="1200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ms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682AC2-4245-45B7-B478-CEB1D0D30390}"/>
              </a:ext>
            </a:extLst>
          </p:cNvPr>
          <p:cNvGrpSpPr/>
          <p:nvPr/>
        </p:nvGrpSpPr>
        <p:grpSpPr>
          <a:xfrm>
            <a:off x="3575720" y="4281836"/>
            <a:ext cx="6192688" cy="411770"/>
            <a:chOff x="3681646" y="1836131"/>
            <a:chExt cx="5222665" cy="41177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7C4DA4D-421B-472E-8176-DFE881FC06D2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E471E0-8ED5-411A-A795-43B9368DE154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Statistical error: </a:t>
              </a:r>
              <a:r>
                <a:rPr lang="en-US" sz="12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± 50 mm</a:t>
              </a:r>
              <a:r>
                <a:rPr lang="en-US" sz="1200" dirty="0"/>
                <a:t>  I System. Error: </a:t>
              </a:r>
              <a:r>
                <a:rPr lang="en-US" sz="1200" b="0" i="0" u="none" strike="noStrike" kern="1200" spc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≤ 20 mm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BBAB3E-2CD6-458C-8B55-879BFC972C7F}"/>
              </a:ext>
            </a:extLst>
          </p:cNvPr>
          <p:cNvGrpSpPr/>
          <p:nvPr/>
        </p:nvGrpSpPr>
        <p:grpSpPr>
          <a:xfrm>
            <a:off x="3575720" y="4783640"/>
            <a:ext cx="6192688" cy="411770"/>
            <a:chOff x="3681646" y="1836131"/>
            <a:chExt cx="5222665" cy="4117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2F24AFA-EB93-4283-8C3B-A6C85E2C80EA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B5925D-25CC-4A1E-9BF4-6A7FD174F83F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708621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buClr>
                  <a:schemeClr val="bg2"/>
                </a:buClr>
              </a:pPr>
              <a:r>
                <a:rPr lang="en-US" sz="1200" dirty="0"/>
                <a:t>Beam divergency: 0.3° (Spot size sensor optics cover: 13 mm)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B407085-D77A-492B-BFC3-0497205424AB}"/>
              </a:ext>
            </a:extLst>
          </p:cNvPr>
          <p:cNvGrpSpPr/>
          <p:nvPr/>
        </p:nvGrpSpPr>
        <p:grpSpPr>
          <a:xfrm>
            <a:off x="3575720" y="5285446"/>
            <a:ext cx="6192688" cy="411770"/>
            <a:chOff x="3681646" y="1836131"/>
            <a:chExt cx="5222665" cy="41177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446C66E-3E2A-42EF-8025-D4D94CE3C118}"/>
                </a:ext>
              </a:extLst>
            </p:cNvPr>
            <p:cNvSpPr/>
            <p:nvPr/>
          </p:nvSpPr>
          <p:spPr bwMode="gray">
            <a:xfrm>
              <a:off x="3681646" y="1843090"/>
              <a:ext cx="5222665" cy="404811"/>
            </a:xfrm>
            <a:prstGeom prst="roundRect">
              <a:avLst>
                <a:gd name="adj" fmla="val 19028"/>
              </a:avLst>
            </a:prstGeom>
            <a:solidFill>
              <a:srgbClr val="CAD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13F756F-389C-4496-8248-7D739AC3DDD2}"/>
                </a:ext>
              </a:extLst>
            </p:cNvPr>
            <p:cNvSpPr txBox="1"/>
            <p:nvPr/>
          </p:nvSpPr>
          <p:spPr bwMode="gray">
            <a:xfrm>
              <a:off x="5104210" y="1836131"/>
              <a:ext cx="3487076" cy="404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buClr>
                  <a:schemeClr val="bg2"/>
                </a:buClr>
              </a:pPr>
              <a:r>
                <a:rPr lang="en-US" sz="1200" dirty="0"/>
                <a:t>Operating temperature: - 30 … +50 °C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4FBD26-8A33-44D5-ACE9-2D139A78093C}"/>
              </a:ext>
            </a:extLst>
          </p:cNvPr>
          <p:cNvGrpSpPr/>
          <p:nvPr/>
        </p:nvGrpSpPr>
        <p:grpSpPr>
          <a:xfrm>
            <a:off x="479376" y="1533133"/>
            <a:ext cx="4404605" cy="4394228"/>
            <a:chOff x="1631504" y="1700808"/>
            <a:chExt cx="3600000" cy="3600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Oval 24">
              <a:extLst>
                <a:ext uri="{FF2B5EF4-FFF2-40B4-BE49-F238E27FC236}">
                  <a16:creationId xmlns:a16="http://schemas.microsoft.com/office/drawing/2014/main" id="{96627540-06F2-409C-A006-C27AB186337F}"/>
                </a:ext>
              </a:extLst>
            </p:cNvPr>
            <p:cNvSpPr/>
            <p:nvPr/>
          </p:nvSpPr>
          <p:spPr bwMode="gray">
            <a:xfrm>
              <a:off x="1631504" y="1700808"/>
              <a:ext cx="3600000" cy="360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5AF993A5-DC0D-4A85-9CF1-BE83C571C8A6}"/>
                </a:ext>
              </a:extLst>
            </p:cNvPr>
            <p:cNvSpPr/>
            <p:nvPr/>
          </p:nvSpPr>
          <p:spPr bwMode="gray">
            <a:xfrm>
              <a:off x="1811504" y="1880808"/>
              <a:ext cx="3240000" cy="3240000"/>
            </a:xfrm>
            <a:prstGeom prst="flowChartConnector">
              <a:avLst/>
            </a:prstGeom>
            <a:solidFill>
              <a:srgbClr val="F4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2E8611-C163-48ED-BF79-341C2F3AE331}"/>
              </a:ext>
            </a:extLst>
          </p:cNvPr>
          <p:cNvGrpSpPr/>
          <p:nvPr/>
        </p:nvGrpSpPr>
        <p:grpSpPr>
          <a:xfrm>
            <a:off x="1487489" y="2708920"/>
            <a:ext cx="1972584" cy="2231260"/>
            <a:chOff x="1487489" y="2708920"/>
            <a:chExt cx="1972584" cy="2231260"/>
          </a:xfrm>
        </p:grpSpPr>
        <p:pic>
          <p:nvPicPr>
            <p:cNvPr id="16" name="Grafik 9" descr="Ein Bild, das Text, schwarz, weiß enthält.&#10;&#10;Automatisch generierte Beschreibung">
              <a:extLst>
                <a:ext uri="{FF2B5EF4-FFF2-40B4-BE49-F238E27FC236}">
                  <a16:creationId xmlns:a16="http://schemas.microsoft.com/office/drawing/2014/main" id="{477D8287-8362-4A92-8EA8-A3DBC98B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7874" y="2776663"/>
              <a:ext cx="1492199" cy="1816220"/>
            </a:xfrm>
            <a:prstGeom prst="rect">
              <a:avLst/>
            </a:prstGeom>
          </p:spPr>
        </p:pic>
        <p:sp>
          <p:nvSpPr>
            <p:cNvPr id="17" name="Textfeld 35">
              <a:extLst>
                <a:ext uri="{FF2B5EF4-FFF2-40B4-BE49-F238E27FC236}">
                  <a16:creationId xmlns:a16="http://schemas.microsoft.com/office/drawing/2014/main" id="{E71DBD32-E3AF-48D6-A2EB-2C01C19E89E3}"/>
                </a:ext>
              </a:extLst>
            </p:cNvPr>
            <p:cNvSpPr txBox="1"/>
            <p:nvPr/>
          </p:nvSpPr>
          <p:spPr>
            <a:xfrm>
              <a:off x="1925329" y="4687718"/>
              <a:ext cx="1411779" cy="252462"/>
            </a:xfrm>
            <a:prstGeom prst="rect">
              <a:avLst/>
            </a:prstGeom>
            <a:noFill/>
          </p:spPr>
          <p:txBody>
            <a:bodyPr wrap="none" lIns="72000" tIns="36000" rIns="72000" bIns="54000" rtlCol="0">
              <a:spAutoFit/>
            </a:bodyPr>
            <a:lstStyle/>
            <a:p>
              <a:pPr defTabSz="914400">
                <a:spcBef>
                  <a:spcPts val="600"/>
                </a:spcBef>
                <a:buClr>
                  <a:srgbClr val="6E7A82"/>
                </a:buClr>
                <a:defRPr/>
              </a:pPr>
              <a:r>
                <a:rPr lang="en-US" sz="1050" dirty="0"/>
                <a:t>diameter: 100.3 mm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D6A29B-5D3C-4E75-8130-6A7D365CC774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925329" y="4667061"/>
              <a:ext cx="1534744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83BF4E-26A4-4A37-AEBD-8B87C749361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729940" y="2899080"/>
              <a:ext cx="0" cy="1682967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36">
              <a:extLst>
                <a:ext uri="{FF2B5EF4-FFF2-40B4-BE49-F238E27FC236}">
                  <a16:creationId xmlns:a16="http://schemas.microsoft.com/office/drawing/2014/main" id="{9C8B0051-969D-4402-8BB8-27BA71FE57A4}"/>
                </a:ext>
              </a:extLst>
            </p:cNvPr>
            <p:cNvSpPr txBox="1"/>
            <p:nvPr/>
          </p:nvSpPr>
          <p:spPr>
            <a:xfrm rot="16200000">
              <a:off x="560493" y="3635916"/>
              <a:ext cx="2114147" cy="260156"/>
            </a:xfrm>
            <a:prstGeom prst="rect">
              <a:avLst/>
            </a:prstGeom>
            <a:noFill/>
          </p:spPr>
          <p:txBody>
            <a:bodyPr wrap="square" lIns="72000" tIns="36000" rIns="72000" bIns="54000" rtlCol="0">
              <a:spAutoFit/>
            </a:bodyPr>
            <a:lstStyle/>
            <a:p>
              <a:pPr algn="ctr" defTabSz="914400">
                <a:spcBef>
                  <a:spcPts val="600"/>
                </a:spcBef>
                <a:buClr>
                  <a:srgbClr val="6E7A82"/>
                </a:buClr>
                <a:defRPr/>
              </a:pPr>
              <a:r>
                <a:rPr lang="en-US" sz="1050" dirty="0"/>
                <a:t>Height: 98.5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5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56DD9-0B5F-45CF-8DE2-004BB92F11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50897-6F2D-445F-B928-BC03DFF638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0E121B-AD6D-488E-8F04-AD89BC12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 Concept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5305F8-77A3-4486-9009-E23199E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Configured &amp; software-defined offering</a:t>
            </a:r>
          </a:p>
        </p:txBody>
      </p:sp>
      <p:sp>
        <p:nvSpPr>
          <p:cNvPr id="57" name="Freihandform: Form 294">
            <a:extLst>
              <a:ext uri="{FF2B5EF4-FFF2-40B4-BE49-F238E27FC236}">
                <a16:creationId xmlns:a16="http://schemas.microsoft.com/office/drawing/2014/main" id="{7956DA3D-8109-4DED-8580-3B8AC10A4FCF}"/>
              </a:ext>
            </a:extLst>
          </p:cNvPr>
          <p:cNvSpPr/>
          <p:nvPr/>
        </p:nvSpPr>
        <p:spPr bwMode="gray">
          <a:xfrm>
            <a:off x="3775075" y="4908550"/>
            <a:ext cx="387362" cy="387350"/>
          </a:xfrm>
          <a:custGeom>
            <a:avLst/>
            <a:gdLst>
              <a:gd name="connsiteX0" fmla="*/ 111125 w 387362"/>
              <a:gd name="connsiteY0" fmla="*/ 130175 h 387350"/>
              <a:gd name="connsiteX1" fmla="*/ 111125 w 387362"/>
              <a:gd name="connsiteY1" fmla="*/ 130175 h 387350"/>
              <a:gd name="connsiteX2" fmla="*/ 92075 w 387362"/>
              <a:gd name="connsiteY2" fmla="*/ 203200 h 387350"/>
              <a:gd name="connsiteX3" fmla="*/ 88900 w 387362"/>
              <a:gd name="connsiteY3" fmla="*/ 231775 h 387350"/>
              <a:gd name="connsiteX4" fmla="*/ 82550 w 387362"/>
              <a:gd name="connsiteY4" fmla="*/ 260350 h 387350"/>
              <a:gd name="connsiteX5" fmla="*/ 85725 w 387362"/>
              <a:gd name="connsiteY5" fmla="*/ 327025 h 387350"/>
              <a:gd name="connsiteX6" fmla="*/ 95250 w 387362"/>
              <a:gd name="connsiteY6" fmla="*/ 333375 h 387350"/>
              <a:gd name="connsiteX7" fmla="*/ 101600 w 387362"/>
              <a:gd name="connsiteY7" fmla="*/ 342900 h 387350"/>
              <a:gd name="connsiteX8" fmla="*/ 107950 w 387362"/>
              <a:gd name="connsiteY8" fmla="*/ 361950 h 387350"/>
              <a:gd name="connsiteX9" fmla="*/ 117475 w 387362"/>
              <a:gd name="connsiteY9" fmla="*/ 381000 h 387350"/>
              <a:gd name="connsiteX10" fmla="*/ 117475 w 387362"/>
              <a:gd name="connsiteY10" fmla="*/ 384175 h 387350"/>
              <a:gd name="connsiteX11" fmla="*/ 123825 w 387362"/>
              <a:gd name="connsiteY11" fmla="*/ 387350 h 387350"/>
              <a:gd name="connsiteX12" fmla="*/ 146050 w 387362"/>
              <a:gd name="connsiteY12" fmla="*/ 368300 h 387350"/>
              <a:gd name="connsiteX13" fmla="*/ 165100 w 387362"/>
              <a:gd name="connsiteY13" fmla="*/ 355600 h 387350"/>
              <a:gd name="connsiteX14" fmla="*/ 184150 w 387362"/>
              <a:gd name="connsiteY14" fmla="*/ 342900 h 387350"/>
              <a:gd name="connsiteX15" fmla="*/ 193675 w 387362"/>
              <a:gd name="connsiteY15" fmla="*/ 333375 h 387350"/>
              <a:gd name="connsiteX16" fmla="*/ 203200 w 387362"/>
              <a:gd name="connsiteY16" fmla="*/ 330200 h 387350"/>
              <a:gd name="connsiteX17" fmla="*/ 209550 w 387362"/>
              <a:gd name="connsiteY17" fmla="*/ 320675 h 387350"/>
              <a:gd name="connsiteX18" fmla="*/ 238125 w 387362"/>
              <a:gd name="connsiteY18" fmla="*/ 304800 h 387350"/>
              <a:gd name="connsiteX19" fmla="*/ 257175 w 387362"/>
              <a:gd name="connsiteY19" fmla="*/ 288925 h 387350"/>
              <a:gd name="connsiteX20" fmla="*/ 266700 w 387362"/>
              <a:gd name="connsiteY20" fmla="*/ 285750 h 387350"/>
              <a:gd name="connsiteX21" fmla="*/ 276225 w 387362"/>
              <a:gd name="connsiteY21" fmla="*/ 279400 h 387350"/>
              <a:gd name="connsiteX22" fmla="*/ 292100 w 387362"/>
              <a:gd name="connsiteY22" fmla="*/ 266700 h 387350"/>
              <a:gd name="connsiteX23" fmla="*/ 301625 w 387362"/>
              <a:gd name="connsiteY23" fmla="*/ 257175 h 387350"/>
              <a:gd name="connsiteX24" fmla="*/ 320675 w 387362"/>
              <a:gd name="connsiteY24" fmla="*/ 247650 h 387350"/>
              <a:gd name="connsiteX25" fmla="*/ 327025 w 387362"/>
              <a:gd name="connsiteY25" fmla="*/ 238125 h 387350"/>
              <a:gd name="connsiteX26" fmla="*/ 346075 w 387362"/>
              <a:gd name="connsiteY26" fmla="*/ 222250 h 387350"/>
              <a:gd name="connsiteX27" fmla="*/ 358775 w 387362"/>
              <a:gd name="connsiteY27" fmla="*/ 203200 h 387350"/>
              <a:gd name="connsiteX28" fmla="*/ 361950 w 387362"/>
              <a:gd name="connsiteY28" fmla="*/ 193675 h 387350"/>
              <a:gd name="connsiteX29" fmla="*/ 368300 w 387362"/>
              <a:gd name="connsiteY29" fmla="*/ 184150 h 387350"/>
              <a:gd name="connsiteX30" fmla="*/ 374650 w 387362"/>
              <a:gd name="connsiteY30" fmla="*/ 165100 h 387350"/>
              <a:gd name="connsiteX31" fmla="*/ 377825 w 387362"/>
              <a:gd name="connsiteY31" fmla="*/ 155575 h 387350"/>
              <a:gd name="connsiteX32" fmla="*/ 381000 w 387362"/>
              <a:gd name="connsiteY32" fmla="*/ 142875 h 387350"/>
              <a:gd name="connsiteX33" fmla="*/ 387350 w 387362"/>
              <a:gd name="connsiteY33" fmla="*/ 130175 h 387350"/>
              <a:gd name="connsiteX34" fmla="*/ 177800 w 387362"/>
              <a:gd name="connsiteY34" fmla="*/ 165100 h 387350"/>
              <a:gd name="connsiteX35" fmla="*/ 0 w 387362"/>
              <a:gd name="connsiteY35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7362" h="387350">
                <a:moveTo>
                  <a:pt x="111125" y="130175"/>
                </a:moveTo>
                <a:lnTo>
                  <a:pt x="111125" y="130175"/>
                </a:lnTo>
                <a:cubicBezTo>
                  <a:pt x="96556" y="188450"/>
                  <a:pt x="103220" y="164192"/>
                  <a:pt x="92075" y="203200"/>
                </a:cubicBezTo>
                <a:cubicBezTo>
                  <a:pt x="91017" y="212725"/>
                  <a:pt x="90255" y="222288"/>
                  <a:pt x="88900" y="231775"/>
                </a:cubicBezTo>
                <a:cubicBezTo>
                  <a:pt x="87556" y="241180"/>
                  <a:pt x="84861" y="251106"/>
                  <a:pt x="82550" y="260350"/>
                </a:cubicBezTo>
                <a:cubicBezTo>
                  <a:pt x="83608" y="282575"/>
                  <a:pt x="81913" y="305104"/>
                  <a:pt x="85725" y="327025"/>
                </a:cubicBezTo>
                <a:cubicBezTo>
                  <a:pt x="86379" y="330784"/>
                  <a:pt x="92552" y="330677"/>
                  <a:pt x="95250" y="333375"/>
                </a:cubicBezTo>
                <a:cubicBezTo>
                  <a:pt x="97948" y="336073"/>
                  <a:pt x="100050" y="339413"/>
                  <a:pt x="101600" y="342900"/>
                </a:cubicBezTo>
                <a:cubicBezTo>
                  <a:pt x="104318" y="349017"/>
                  <a:pt x="104237" y="356381"/>
                  <a:pt x="107950" y="361950"/>
                </a:cubicBezTo>
                <a:cubicBezTo>
                  <a:pt x="114158" y="371262"/>
                  <a:pt x="114846" y="370484"/>
                  <a:pt x="117475" y="381000"/>
                </a:cubicBezTo>
                <a:cubicBezTo>
                  <a:pt x="117732" y="382027"/>
                  <a:pt x="117475" y="383117"/>
                  <a:pt x="117475" y="384175"/>
                </a:cubicBezTo>
                <a:lnTo>
                  <a:pt x="123825" y="387350"/>
                </a:lnTo>
                <a:cubicBezTo>
                  <a:pt x="131233" y="381000"/>
                  <a:pt x="138316" y="374249"/>
                  <a:pt x="146050" y="368300"/>
                </a:cubicBezTo>
                <a:cubicBezTo>
                  <a:pt x="152099" y="363647"/>
                  <a:pt x="159704" y="360996"/>
                  <a:pt x="165100" y="355600"/>
                </a:cubicBezTo>
                <a:cubicBezTo>
                  <a:pt x="176992" y="343708"/>
                  <a:pt x="170365" y="347495"/>
                  <a:pt x="184150" y="342900"/>
                </a:cubicBezTo>
                <a:cubicBezTo>
                  <a:pt x="187325" y="339725"/>
                  <a:pt x="189939" y="335866"/>
                  <a:pt x="193675" y="333375"/>
                </a:cubicBezTo>
                <a:cubicBezTo>
                  <a:pt x="196460" y="331519"/>
                  <a:pt x="200587" y="332291"/>
                  <a:pt x="203200" y="330200"/>
                </a:cubicBezTo>
                <a:cubicBezTo>
                  <a:pt x="206180" y="327816"/>
                  <a:pt x="206678" y="323188"/>
                  <a:pt x="209550" y="320675"/>
                </a:cubicBezTo>
                <a:cubicBezTo>
                  <a:pt x="236246" y="297316"/>
                  <a:pt x="219228" y="314248"/>
                  <a:pt x="238125" y="304800"/>
                </a:cubicBezTo>
                <a:cubicBezTo>
                  <a:pt x="258900" y="294412"/>
                  <a:pt x="236109" y="302969"/>
                  <a:pt x="257175" y="288925"/>
                </a:cubicBezTo>
                <a:cubicBezTo>
                  <a:pt x="259960" y="287069"/>
                  <a:pt x="263707" y="287247"/>
                  <a:pt x="266700" y="285750"/>
                </a:cubicBezTo>
                <a:cubicBezTo>
                  <a:pt x="270113" y="284043"/>
                  <a:pt x="273050" y="281517"/>
                  <a:pt x="276225" y="279400"/>
                </a:cubicBezTo>
                <a:cubicBezTo>
                  <a:pt x="290427" y="258098"/>
                  <a:pt x="273697" y="278969"/>
                  <a:pt x="292100" y="266700"/>
                </a:cubicBezTo>
                <a:cubicBezTo>
                  <a:pt x="295836" y="264209"/>
                  <a:pt x="298176" y="260050"/>
                  <a:pt x="301625" y="257175"/>
                </a:cubicBezTo>
                <a:cubicBezTo>
                  <a:pt x="309831" y="250336"/>
                  <a:pt x="311129" y="250832"/>
                  <a:pt x="320675" y="247650"/>
                </a:cubicBezTo>
                <a:cubicBezTo>
                  <a:pt x="322792" y="244475"/>
                  <a:pt x="324582" y="241056"/>
                  <a:pt x="327025" y="238125"/>
                </a:cubicBezTo>
                <a:cubicBezTo>
                  <a:pt x="334665" y="228958"/>
                  <a:pt x="336709" y="228494"/>
                  <a:pt x="346075" y="222250"/>
                </a:cubicBezTo>
                <a:cubicBezTo>
                  <a:pt x="353624" y="199602"/>
                  <a:pt x="342920" y="226983"/>
                  <a:pt x="358775" y="203200"/>
                </a:cubicBezTo>
                <a:cubicBezTo>
                  <a:pt x="360631" y="200415"/>
                  <a:pt x="360453" y="196668"/>
                  <a:pt x="361950" y="193675"/>
                </a:cubicBezTo>
                <a:cubicBezTo>
                  <a:pt x="363657" y="190262"/>
                  <a:pt x="366750" y="187637"/>
                  <a:pt x="368300" y="184150"/>
                </a:cubicBezTo>
                <a:cubicBezTo>
                  <a:pt x="371018" y="178033"/>
                  <a:pt x="372533" y="171450"/>
                  <a:pt x="374650" y="165100"/>
                </a:cubicBezTo>
                <a:cubicBezTo>
                  <a:pt x="375708" y="161925"/>
                  <a:pt x="377013" y="158822"/>
                  <a:pt x="377825" y="155575"/>
                </a:cubicBezTo>
                <a:cubicBezTo>
                  <a:pt x="378883" y="151342"/>
                  <a:pt x="379281" y="146886"/>
                  <a:pt x="381000" y="142875"/>
                </a:cubicBezTo>
                <a:cubicBezTo>
                  <a:pt x="387937" y="126689"/>
                  <a:pt x="387350" y="138769"/>
                  <a:pt x="387350" y="130175"/>
                </a:cubicBezTo>
                <a:lnTo>
                  <a:pt x="177800" y="1651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3EB590-4DFC-4315-927B-E8A2C84AE0ED}"/>
              </a:ext>
            </a:extLst>
          </p:cNvPr>
          <p:cNvGrpSpPr/>
          <p:nvPr/>
        </p:nvGrpSpPr>
        <p:grpSpPr>
          <a:xfrm>
            <a:off x="2335699" y="1641132"/>
            <a:ext cx="2160000" cy="2160000"/>
            <a:chOff x="1631504" y="1700808"/>
            <a:chExt cx="3600000" cy="3600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6" name="Oval 24">
              <a:extLst>
                <a:ext uri="{FF2B5EF4-FFF2-40B4-BE49-F238E27FC236}">
                  <a16:creationId xmlns:a16="http://schemas.microsoft.com/office/drawing/2014/main" id="{C39BA222-8B46-480A-8834-B0EC78574CF2}"/>
                </a:ext>
              </a:extLst>
            </p:cNvPr>
            <p:cNvSpPr/>
            <p:nvPr/>
          </p:nvSpPr>
          <p:spPr bwMode="gray">
            <a:xfrm>
              <a:off x="1631504" y="1700808"/>
              <a:ext cx="3600000" cy="360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Oval 25">
              <a:extLst>
                <a:ext uri="{FF2B5EF4-FFF2-40B4-BE49-F238E27FC236}">
                  <a16:creationId xmlns:a16="http://schemas.microsoft.com/office/drawing/2014/main" id="{81FDB652-8F5A-4B4C-8F59-22039D6D7B79}"/>
                </a:ext>
              </a:extLst>
            </p:cNvPr>
            <p:cNvSpPr/>
            <p:nvPr/>
          </p:nvSpPr>
          <p:spPr bwMode="gray">
            <a:xfrm>
              <a:off x="1811504" y="1880808"/>
              <a:ext cx="3240000" cy="3240000"/>
            </a:xfrm>
            <a:prstGeom prst="flowChartConnector">
              <a:avLst/>
            </a:prstGeom>
            <a:solidFill>
              <a:srgbClr val="F1F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58" name="Grafik 9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011F287E-9DAE-4C01-AB4B-35A8D4870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96" y="2011578"/>
            <a:ext cx="768153" cy="9349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5087C78-29CD-438E-92E2-F63C21588FD3}"/>
              </a:ext>
            </a:extLst>
          </p:cNvPr>
          <p:cNvGrpSpPr/>
          <p:nvPr/>
        </p:nvGrpSpPr>
        <p:grpSpPr>
          <a:xfrm>
            <a:off x="4828037" y="1641132"/>
            <a:ext cx="2160000" cy="2160000"/>
            <a:chOff x="1631504" y="1700808"/>
            <a:chExt cx="3600000" cy="3600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" name="Oval 24">
              <a:extLst>
                <a:ext uri="{FF2B5EF4-FFF2-40B4-BE49-F238E27FC236}">
                  <a16:creationId xmlns:a16="http://schemas.microsoft.com/office/drawing/2014/main" id="{5BFEF043-3ED9-4E39-BA63-D24F14E6B609}"/>
                </a:ext>
              </a:extLst>
            </p:cNvPr>
            <p:cNvSpPr/>
            <p:nvPr/>
          </p:nvSpPr>
          <p:spPr bwMode="gray">
            <a:xfrm>
              <a:off x="1631504" y="1700808"/>
              <a:ext cx="3600000" cy="360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Oval 25">
              <a:extLst>
                <a:ext uri="{FF2B5EF4-FFF2-40B4-BE49-F238E27FC236}">
                  <a16:creationId xmlns:a16="http://schemas.microsoft.com/office/drawing/2014/main" id="{636B252F-BA69-4622-8DD8-F4F85A46DC4D}"/>
                </a:ext>
              </a:extLst>
            </p:cNvPr>
            <p:cNvSpPr/>
            <p:nvPr/>
          </p:nvSpPr>
          <p:spPr bwMode="gray">
            <a:xfrm>
              <a:off x="1811504" y="1880808"/>
              <a:ext cx="3240000" cy="3240000"/>
            </a:xfrm>
            <a:prstGeom prst="flowChartConnector">
              <a:avLst/>
            </a:prstGeom>
            <a:solidFill>
              <a:srgbClr val="F1F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3EE700-86DA-40BD-A147-F0AF5CF38CA1}"/>
              </a:ext>
            </a:extLst>
          </p:cNvPr>
          <p:cNvGrpSpPr/>
          <p:nvPr/>
        </p:nvGrpSpPr>
        <p:grpSpPr>
          <a:xfrm>
            <a:off x="7320376" y="1641132"/>
            <a:ext cx="2160000" cy="2160000"/>
            <a:chOff x="1631504" y="1700808"/>
            <a:chExt cx="3600000" cy="3600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2" name="Oval 24">
              <a:extLst>
                <a:ext uri="{FF2B5EF4-FFF2-40B4-BE49-F238E27FC236}">
                  <a16:creationId xmlns:a16="http://schemas.microsoft.com/office/drawing/2014/main" id="{EB7D7B03-FC78-42D9-96C8-5794C4EF4D75}"/>
                </a:ext>
              </a:extLst>
            </p:cNvPr>
            <p:cNvSpPr/>
            <p:nvPr/>
          </p:nvSpPr>
          <p:spPr bwMode="gray">
            <a:xfrm>
              <a:off x="1631504" y="1700808"/>
              <a:ext cx="3600000" cy="360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Oval 25">
              <a:extLst>
                <a:ext uri="{FF2B5EF4-FFF2-40B4-BE49-F238E27FC236}">
                  <a16:creationId xmlns:a16="http://schemas.microsoft.com/office/drawing/2014/main" id="{258E8DC8-AD52-4958-A84D-EC7380C019A1}"/>
                </a:ext>
              </a:extLst>
            </p:cNvPr>
            <p:cNvSpPr/>
            <p:nvPr/>
          </p:nvSpPr>
          <p:spPr bwMode="gray">
            <a:xfrm>
              <a:off x="1811504" y="1880808"/>
              <a:ext cx="3240000" cy="3240000"/>
            </a:xfrm>
            <a:prstGeom prst="flowChartConnector">
              <a:avLst/>
            </a:prstGeom>
            <a:solidFill>
              <a:srgbClr val="F1F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44" name="Grafik 18">
            <a:extLst>
              <a:ext uri="{FF2B5EF4-FFF2-40B4-BE49-F238E27FC236}">
                <a16:creationId xmlns:a16="http://schemas.microsoft.com/office/drawing/2014/main" id="{AB78A002-9F93-4409-9CC7-5BE08B7E6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838" y="2648308"/>
            <a:ext cx="855168" cy="66206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40F19BE-6405-431B-A298-389681AE92E0}"/>
              </a:ext>
            </a:extLst>
          </p:cNvPr>
          <p:cNvSpPr txBox="1"/>
          <p:nvPr/>
        </p:nvSpPr>
        <p:spPr bwMode="gray">
          <a:xfrm>
            <a:off x="2853518" y="3260406"/>
            <a:ext cx="1113962" cy="219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>
                <a:solidFill>
                  <a:schemeClr val="bg2"/>
                </a:solidFill>
              </a:rPr>
              <a:t>Measurement </a:t>
            </a:r>
            <a:r>
              <a:rPr lang="en-US" sz="1200" b="1" dirty="0">
                <a:solidFill>
                  <a:schemeClr val="bg2"/>
                </a:solidFill>
              </a:rPr>
              <a:t>module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95A466-388F-490C-89B4-7B160630CE0F}"/>
              </a:ext>
            </a:extLst>
          </p:cNvPr>
          <p:cNvSpPr txBox="1"/>
          <p:nvPr/>
        </p:nvSpPr>
        <p:spPr bwMode="gray">
          <a:xfrm>
            <a:off x="7843395" y="3260406"/>
            <a:ext cx="1113962" cy="219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>
                <a:solidFill>
                  <a:schemeClr val="bg2"/>
                </a:solidFill>
              </a:rPr>
              <a:t>Apps &amp; 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Add-ons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404747-317F-4CDC-A0B5-39592E47E407}"/>
              </a:ext>
            </a:extLst>
          </p:cNvPr>
          <p:cNvSpPr txBox="1"/>
          <p:nvPr/>
        </p:nvSpPr>
        <p:spPr bwMode="gray">
          <a:xfrm>
            <a:off x="5358270" y="3260406"/>
            <a:ext cx="1113962" cy="219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200" b="1" dirty="0">
                <a:solidFill>
                  <a:schemeClr val="bg2"/>
                </a:solidFill>
              </a:rPr>
              <a:t>System </a:t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plug</a:t>
            </a:r>
          </a:p>
        </p:txBody>
      </p:sp>
      <p:pic>
        <p:nvPicPr>
          <p:cNvPr id="52" name="Grafik 36">
            <a:extLst>
              <a:ext uri="{FF2B5EF4-FFF2-40B4-BE49-F238E27FC236}">
                <a16:creationId xmlns:a16="http://schemas.microsoft.com/office/drawing/2014/main" id="{121FA8DD-226D-4965-A004-1DA27C022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4"/>
          <a:stretch/>
        </p:blipFill>
        <p:spPr>
          <a:xfrm>
            <a:off x="5355252" y="2295113"/>
            <a:ext cx="1143601" cy="845855"/>
          </a:xfrm>
          <a:prstGeom prst="rect">
            <a:avLst/>
          </a:prstGeom>
        </p:spPr>
      </p:pic>
      <p:grpSp>
        <p:nvGrpSpPr>
          <p:cNvPr id="55" name="Gruppieren 20">
            <a:extLst>
              <a:ext uri="{FF2B5EF4-FFF2-40B4-BE49-F238E27FC236}">
                <a16:creationId xmlns:a16="http://schemas.microsoft.com/office/drawing/2014/main" id="{D1D1D94E-B2F8-4E8B-89E2-4560C8084A29}"/>
              </a:ext>
            </a:extLst>
          </p:cNvPr>
          <p:cNvGrpSpPr/>
          <p:nvPr/>
        </p:nvGrpSpPr>
        <p:grpSpPr bwMode="gray">
          <a:xfrm>
            <a:off x="8058374" y="2098866"/>
            <a:ext cx="399290" cy="456200"/>
            <a:chOff x="8500101" y="1484314"/>
            <a:chExt cx="917668" cy="1048455"/>
          </a:xfrm>
        </p:grpSpPr>
        <p:sp>
          <p:nvSpPr>
            <p:cNvPr id="56" name="Freihandform: Form 1081">
              <a:extLst>
                <a:ext uri="{FF2B5EF4-FFF2-40B4-BE49-F238E27FC236}">
                  <a16:creationId xmlns:a16="http://schemas.microsoft.com/office/drawing/2014/main" id="{61F558AD-8D93-4014-9248-CD196E0D6B42}"/>
                </a:ext>
              </a:extLst>
            </p:cNvPr>
            <p:cNvSpPr/>
            <p:nvPr/>
          </p:nvSpPr>
          <p:spPr bwMode="gray">
            <a:xfrm>
              <a:off x="8605025" y="1605119"/>
              <a:ext cx="708703" cy="824752"/>
            </a:xfrm>
            <a:custGeom>
              <a:avLst/>
              <a:gdLst>
                <a:gd name="connsiteX0" fmla="*/ 358506 w 708703"/>
                <a:gd name="connsiteY0" fmla="*/ 424314 h 824752"/>
                <a:gd name="connsiteX1" fmla="*/ 697732 w 708703"/>
                <a:gd name="connsiteY1" fmla="*/ 627643 h 824752"/>
                <a:gd name="connsiteX2" fmla="*/ 355488 w 708703"/>
                <a:gd name="connsiteY2" fmla="*/ 824752 h 824752"/>
                <a:gd name="connsiteX3" fmla="*/ 11624 w 708703"/>
                <a:gd name="connsiteY3" fmla="*/ 624094 h 824752"/>
                <a:gd name="connsiteX4" fmla="*/ 364637 w 708703"/>
                <a:gd name="connsiteY4" fmla="*/ 7494 h 824752"/>
                <a:gd name="connsiteX5" fmla="*/ 708703 w 708703"/>
                <a:gd name="connsiteY5" fmla="*/ 207897 h 824752"/>
                <a:gd name="connsiteX6" fmla="*/ 708703 w 708703"/>
                <a:gd name="connsiteY6" fmla="*/ 619481 h 824752"/>
                <a:gd name="connsiteX7" fmla="*/ 364637 w 708703"/>
                <a:gd name="connsiteY7" fmla="*/ 413251 h 824752"/>
                <a:gd name="connsiteX8" fmla="*/ 351770 w 708703"/>
                <a:gd name="connsiteY8" fmla="*/ 0 h 824752"/>
                <a:gd name="connsiteX9" fmla="*/ 351995 w 708703"/>
                <a:gd name="connsiteY9" fmla="*/ 131 h 824752"/>
                <a:gd name="connsiteX10" fmla="*/ 351995 w 708703"/>
                <a:gd name="connsiteY10" fmla="*/ 413475 h 824752"/>
                <a:gd name="connsiteX11" fmla="*/ 0 w 708703"/>
                <a:gd name="connsiteY11" fmla="*/ 616200 h 824752"/>
                <a:gd name="connsiteX12" fmla="*/ 0 w 708703"/>
                <a:gd name="connsiteY12" fmla="*/ 205552 h 82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703" h="824752">
                  <a:moveTo>
                    <a:pt x="358506" y="424314"/>
                  </a:moveTo>
                  <a:lnTo>
                    <a:pt x="697732" y="627643"/>
                  </a:lnTo>
                  <a:lnTo>
                    <a:pt x="355488" y="824752"/>
                  </a:lnTo>
                  <a:lnTo>
                    <a:pt x="11624" y="624094"/>
                  </a:lnTo>
                  <a:close/>
                  <a:moveTo>
                    <a:pt x="364637" y="7494"/>
                  </a:moveTo>
                  <a:lnTo>
                    <a:pt x="708703" y="207897"/>
                  </a:lnTo>
                  <a:lnTo>
                    <a:pt x="708703" y="619481"/>
                  </a:lnTo>
                  <a:lnTo>
                    <a:pt x="364637" y="413251"/>
                  </a:lnTo>
                  <a:close/>
                  <a:moveTo>
                    <a:pt x="351770" y="0"/>
                  </a:moveTo>
                  <a:lnTo>
                    <a:pt x="351995" y="131"/>
                  </a:lnTo>
                  <a:lnTo>
                    <a:pt x="351995" y="413475"/>
                  </a:lnTo>
                  <a:lnTo>
                    <a:pt x="0" y="616200"/>
                  </a:lnTo>
                  <a:lnTo>
                    <a:pt x="0" y="20555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ihandform: Form 1082">
              <a:extLst>
                <a:ext uri="{FF2B5EF4-FFF2-40B4-BE49-F238E27FC236}">
                  <a16:creationId xmlns:a16="http://schemas.microsoft.com/office/drawing/2014/main" id="{3A6AD629-2256-4E12-922A-F5A4A147F91F}"/>
                </a:ext>
              </a:extLst>
            </p:cNvPr>
            <p:cNvSpPr/>
            <p:nvPr/>
          </p:nvSpPr>
          <p:spPr bwMode="gray">
            <a:xfrm>
              <a:off x="8500101" y="1484314"/>
              <a:ext cx="917668" cy="1048455"/>
            </a:xfrm>
            <a:custGeom>
              <a:avLst/>
              <a:gdLst>
                <a:gd name="connsiteX0" fmla="*/ 813626 w 917668"/>
                <a:gd name="connsiteY0" fmla="*/ 756720 h 1048455"/>
                <a:gd name="connsiteX1" fmla="*/ 813626 w 917668"/>
                <a:gd name="connsiteY1" fmla="*/ 846586 h 1048455"/>
                <a:gd name="connsiteX2" fmla="*/ 467006 w 917668"/>
                <a:gd name="connsiteY2" fmla="*/ 1048455 h 1048455"/>
                <a:gd name="connsiteX3" fmla="*/ 467006 w 917668"/>
                <a:gd name="connsiteY3" fmla="*/ 956348 h 1048455"/>
                <a:gd name="connsiteX4" fmla="*/ 103923 w 917668"/>
                <a:gd name="connsiteY4" fmla="*/ 752170 h 1048455"/>
                <a:gd name="connsiteX5" fmla="*/ 454364 w 917668"/>
                <a:gd name="connsiteY5" fmla="*/ 956665 h 1048455"/>
                <a:gd name="connsiteX6" fmla="*/ 454364 w 917668"/>
                <a:gd name="connsiteY6" fmla="*/ 1046000 h 1048455"/>
                <a:gd name="connsiteX7" fmla="*/ 103691 w 917668"/>
                <a:gd name="connsiteY7" fmla="*/ 843297 h 1048455"/>
                <a:gd name="connsiteX8" fmla="*/ 103691 w 917668"/>
                <a:gd name="connsiteY8" fmla="*/ 752303 h 1048455"/>
                <a:gd name="connsiteX9" fmla="*/ 560917 w 917668"/>
                <a:gd name="connsiteY9" fmla="*/ 60259 h 1048455"/>
                <a:gd name="connsiteX10" fmla="*/ 917668 w 917668"/>
                <a:gd name="connsiteY10" fmla="*/ 268565 h 1048455"/>
                <a:gd name="connsiteX11" fmla="*/ 917668 w 917668"/>
                <a:gd name="connsiteY11" fmla="*/ 786226 h 1048455"/>
                <a:gd name="connsiteX12" fmla="*/ 826268 w 917668"/>
                <a:gd name="connsiteY12" fmla="*/ 839238 h 1048455"/>
                <a:gd name="connsiteX13" fmla="*/ 826268 w 917668"/>
                <a:gd name="connsiteY13" fmla="*/ 321468 h 1048455"/>
                <a:gd name="connsiteX14" fmla="*/ 826238 w 917668"/>
                <a:gd name="connsiteY14" fmla="*/ 321468 h 1048455"/>
                <a:gd name="connsiteX15" fmla="*/ 826260 w 917668"/>
                <a:gd name="connsiteY15" fmla="*/ 321430 h 1048455"/>
                <a:gd name="connsiteX16" fmla="*/ 469560 w 917668"/>
                <a:gd name="connsiteY16" fmla="*/ 113669 h 1048455"/>
                <a:gd name="connsiteX17" fmla="*/ 469560 w 917668"/>
                <a:gd name="connsiteY17" fmla="*/ 113382 h 1048455"/>
                <a:gd name="connsiteX18" fmla="*/ 469437 w 917668"/>
                <a:gd name="connsiteY18" fmla="*/ 113382 h 1048455"/>
                <a:gd name="connsiteX19" fmla="*/ 456478 w 917668"/>
                <a:gd name="connsiteY19" fmla="*/ 0 h 1048455"/>
                <a:gd name="connsiteX20" fmla="*/ 546222 w 917668"/>
                <a:gd name="connsiteY20" fmla="*/ 52075 h 1048455"/>
                <a:gd name="connsiteX21" fmla="*/ 91138 w 917668"/>
                <a:gd name="connsiteY21" fmla="*/ 317988 h 1048455"/>
                <a:gd name="connsiteX22" fmla="*/ 91049 w 917668"/>
                <a:gd name="connsiteY22" fmla="*/ 317988 h 1048455"/>
                <a:gd name="connsiteX23" fmla="*/ 91049 w 917668"/>
                <a:gd name="connsiteY23" fmla="*/ 318040 h 1048455"/>
                <a:gd name="connsiteX24" fmla="*/ 91044 w 917668"/>
                <a:gd name="connsiteY24" fmla="*/ 318043 h 1048455"/>
                <a:gd name="connsiteX25" fmla="*/ 91049 w 917668"/>
                <a:gd name="connsiteY25" fmla="*/ 318052 h 1048455"/>
                <a:gd name="connsiteX26" fmla="*/ 91049 w 917668"/>
                <a:gd name="connsiteY26" fmla="*/ 835666 h 1048455"/>
                <a:gd name="connsiteX27" fmla="*/ 0 w 917668"/>
                <a:gd name="connsiteY27" fmla="*/ 782834 h 1048455"/>
                <a:gd name="connsiteX28" fmla="*/ 0 w 917668"/>
                <a:gd name="connsiteY28" fmla="*/ 265174 h 1048455"/>
                <a:gd name="connsiteX29" fmla="*/ 0 w 917668"/>
                <a:gd name="connsiteY29" fmla="*/ 265173 h 1048455"/>
                <a:gd name="connsiteX30" fmla="*/ 1 w 917668"/>
                <a:gd name="connsiteY30" fmla="*/ 265173 h 10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7668" h="1048455">
                  <a:moveTo>
                    <a:pt x="813626" y="756720"/>
                  </a:moveTo>
                  <a:lnTo>
                    <a:pt x="813626" y="846586"/>
                  </a:lnTo>
                  <a:lnTo>
                    <a:pt x="467006" y="1048455"/>
                  </a:lnTo>
                  <a:lnTo>
                    <a:pt x="467006" y="956348"/>
                  </a:lnTo>
                  <a:close/>
                  <a:moveTo>
                    <a:pt x="103923" y="752170"/>
                  </a:moveTo>
                  <a:lnTo>
                    <a:pt x="454364" y="956665"/>
                  </a:lnTo>
                  <a:lnTo>
                    <a:pt x="454364" y="1046000"/>
                  </a:lnTo>
                  <a:lnTo>
                    <a:pt x="103691" y="843297"/>
                  </a:lnTo>
                  <a:lnTo>
                    <a:pt x="103691" y="752303"/>
                  </a:lnTo>
                  <a:close/>
                  <a:moveTo>
                    <a:pt x="560917" y="60259"/>
                  </a:moveTo>
                  <a:lnTo>
                    <a:pt x="917668" y="268565"/>
                  </a:lnTo>
                  <a:lnTo>
                    <a:pt x="917668" y="786226"/>
                  </a:lnTo>
                  <a:lnTo>
                    <a:pt x="826268" y="839238"/>
                  </a:lnTo>
                  <a:lnTo>
                    <a:pt x="826268" y="321468"/>
                  </a:lnTo>
                  <a:lnTo>
                    <a:pt x="826238" y="321468"/>
                  </a:lnTo>
                  <a:lnTo>
                    <a:pt x="826260" y="321430"/>
                  </a:lnTo>
                  <a:lnTo>
                    <a:pt x="469560" y="113669"/>
                  </a:lnTo>
                  <a:lnTo>
                    <a:pt x="469560" y="113382"/>
                  </a:lnTo>
                  <a:lnTo>
                    <a:pt x="469437" y="113382"/>
                  </a:lnTo>
                  <a:close/>
                  <a:moveTo>
                    <a:pt x="456478" y="0"/>
                  </a:moveTo>
                  <a:lnTo>
                    <a:pt x="546222" y="52075"/>
                  </a:lnTo>
                  <a:lnTo>
                    <a:pt x="91138" y="317988"/>
                  </a:lnTo>
                  <a:lnTo>
                    <a:pt x="91049" y="317988"/>
                  </a:lnTo>
                  <a:lnTo>
                    <a:pt x="91049" y="318040"/>
                  </a:lnTo>
                  <a:lnTo>
                    <a:pt x="91044" y="318043"/>
                  </a:lnTo>
                  <a:lnTo>
                    <a:pt x="91049" y="318052"/>
                  </a:lnTo>
                  <a:lnTo>
                    <a:pt x="91049" y="835666"/>
                  </a:lnTo>
                  <a:lnTo>
                    <a:pt x="0" y="782834"/>
                  </a:lnTo>
                  <a:lnTo>
                    <a:pt x="0" y="265174"/>
                  </a:lnTo>
                  <a:lnTo>
                    <a:pt x="0" y="265173"/>
                  </a:lnTo>
                  <a:lnTo>
                    <a:pt x="1" y="26517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0" name="Gruppieren 26">
            <a:extLst>
              <a:ext uri="{FF2B5EF4-FFF2-40B4-BE49-F238E27FC236}">
                <a16:creationId xmlns:a16="http://schemas.microsoft.com/office/drawing/2014/main" id="{9AF3DF52-1D0E-4675-876A-F77A3ABDCDE2}"/>
              </a:ext>
            </a:extLst>
          </p:cNvPr>
          <p:cNvGrpSpPr/>
          <p:nvPr/>
        </p:nvGrpSpPr>
        <p:grpSpPr bwMode="gray">
          <a:xfrm>
            <a:off x="7900702" y="2693377"/>
            <a:ext cx="511692" cy="506888"/>
            <a:chOff x="2520598" y="3661373"/>
            <a:chExt cx="2302098" cy="2280476"/>
          </a:xfrm>
        </p:grpSpPr>
        <p:sp>
          <p:nvSpPr>
            <p:cNvPr id="61" name="Freihandform: Form 1316">
              <a:extLst>
                <a:ext uri="{FF2B5EF4-FFF2-40B4-BE49-F238E27FC236}">
                  <a16:creationId xmlns:a16="http://schemas.microsoft.com/office/drawing/2014/main" id="{F76DB6E5-008A-406C-8B1A-A452A90D6DF4}"/>
                </a:ext>
              </a:extLst>
            </p:cNvPr>
            <p:cNvSpPr/>
            <p:nvPr/>
          </p:nvSpPr>
          <p:spPr bwMode="gray">
            <a:xfrm>
              <a:off x="3288599" y="4418325"/>
              <a:ext cx="742950" cy="742950"/>
            </a:xfrm>
            <a:custGeom>
              <a:avLst/>
              <a:gdLst>
                <a:gd name="connsiteX0" fmla="*/ 697040 w 742950"/>
                <a:gd name="connsiteY0" fmla="*/ 751046 h 742950"/>
                <a:gd name="connsiteX1" fmla="*/ 54007 w 742950"/>
                <a:gd name="connsiteY1" fmla="*/ 751046 h 742950"/>
                <a:gd name="connsiteX2" fmla="*/ 0 w 742950"/>
                <a:gd name="connsiteY2" fmla="*/ 697039 h 742950"/>
                <a:gd name="connsiteX3" fmla="*/ 0 w 742950"/>
                <a:gd name="connsiteY3" fmla="*/ 54007 h 742950"/>
                <a:gd name="connsiteX4" fmla="*/ 54007 w 742950"/>
                <a:gd name="connsiteY4" fmla="*/ 0 h 742950"/>
                <a:gd name="connsiteX5" fmla="*/ 697040 w 742950"/>
                <a:gd name="connsiteY5" fmla="*/ 0 h 742950"/>
                <a:gd name="connsiteX6" fmla="*/ 751046 w 742950"/>
                <a:gd name="connsiteY6" fmla="*/ 54007 h 742950"/>
                <a:gd name="connsiteX7" fmla="*/ 751046 w 742950"/>
                <a:gd name="connsiteY7" fmla="*/ 697039 h 742950"/>
                <a:gd name="connsiteX8" fmla="*/ 697040 w 742950"/>
                <a:gd name="connsiteY8" fmla="*/ 75104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742950">
                  <a:moveTo>
                    <a:pt x="697040" y="751046"/>
                  </a:moveTo>
                  <a:lnTo>
                    <a:pt x="54007" y="751046"/>
                  </a:lnTo>
                  <a:cubicBezTo>
                    <a:pt x="24289" y="751046"/>
                    <a:pt x="0" y="726758"/>
                    <a:pt x="0" y="697039"/>
                  </a:cubicBezTo>
                  <a:lnTo>
                    <a:pt x="0" y="54007"/>
                  </a:lnTo>
                  <a:cubicBezTo>
                    <a:pt x="0" y="24289"/>
                    <a:pt x="24289" y="0"/>
                    <a:pt x="54007" y="0"/>
                  </a:cubicBezTo>
                  <a:lnTo>
                    <a:pt x="697040" y="0"/>
                  </a:lnTo>
                  <a:cubicBezTo>
                    <a:pt x="726757" y="0"/>
                    <a:pt x="751046" y="24289"/>
                    <a:pt x="751046" y="54007"/>
                  </a:cubicBezTo>
                  <a:lnTo>
                    <a:pt x="751046" y="697039"/>
                  </a:lnTo>
                  <a:cubicBezTo>
                    <a:pt x="751046" y="726758"/>
                    <a:pt x="726757" y="751046"/>
                    <a:pt x="697040" y="751046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ihandform: Form 1317">
              <a:extLst>
                <a:ext uri="{FF2B5EF4-FFF2-40B4-BE49-F238E27FC236}">
                  <a16:creationId xmlns:a16="http://schemas.microsoft.com/office/drawing/2014/main" id="{5310BFE5-11FE-4DD7-BA66-EEA29E4178E0}"/>
                </a:ext>
              </a:extLst>
            </p:cNvPr>
            <p:cNvSpPr/>
            <p:nvPr/>
          </p:nvSpPr>
          <p:spPr bwMode="gray">
            <a:xfrm>
              <a:off x="2520598" y="3661373"/>
              <a:ext cx="2302098" cy="2280476"/>
            </a:xfrm>
            <a:custGeom>
              <a:avLst/>
              <a:gdLst>
                <a:gd name="connsiteX0" fmla="*/ 1452467 w 2302098"/>
                <a:gd name="connsiteY0" fmla="*/ 2059210 h 2280476"/>
                <a:gd name="connsiteX1" fmla="*/ 1648778 w 2302098"/>
                <a:gd name="connsiteY1" fmla="*/ 2059210 h 2280476"/>
                <a:gd name="connsiteX2" fmla="*/ 1662303 w 2302098"/>
                <a:gd name="connsiteY2" fmla="*/ 2072735 h 2280476"/>
                <a:gd name="connsiteX3" fmla="*/ 1662303 w 2302098"/>
                <a:gd name="connsiteY3" fmla="*/ 2266283 h 2280476"/>
                <a:gd name="connsiteX4" fmla="*/ 1648778 w 2302098"/>
                <a:gd name="connsiteY4" fmla="*/ 2279809 h 2280476"/>
                <a:gd name="connsiteX5" fmla="*/ 1452467 w 2302098"/>
                <a:gd name="connsiteY5" fmla="*/ 2279809 h 2280476"/>
                <a:gd name="connsiteX6" fmla="*/ 1438942 w 2302098"/>
                <a:gd name="connsiteY6" fmla="*/ 2266283 h 2280476"/>
                <a:gd name="connsiteX7" fmla="*/ 1438942 w 2302098"/>
                <a:gd name="connsiteY7" fmla="*/ 2072735 h 2280476"/>
                <a:gd name="connsiteX8" fmla="*/ 1452467 w 2302098"/>
                <a:gd name="connsiteY8" fmla="*/ 2059210 h 2280476"/>
                <a:gd name="connsiteX9" fmla="*/ 2087403 w 2302098"/>
                <a:gd name="connsiteY9" fmla="*/ 1978438 h 2280476"/>
                <a:gd name="connsiteX10" fmla="*/ 2283714 w 2302098"/>
                <a:gd name="connsiteY10" fmla="*/ 1978438 h 2280476"/>
                <a:gd name="connsiteX11" fmla="*/ 2297239 w 2302098"/>
                <a:gd name="connsiteY11" fmla="*/ 1991963 h 2280476"/>
                <a:gd name="connsiteX12" fmla="*/ 2297239 w 2302098"/>
                <a:gd name="connsiteY12" fmla="*/ 2185511 h 2280476"/>
                <a:gd name="connsiteX13" fmla="*/ 2283714 w 2302098"/>
                <a:gd name="connsiteY13" fmla="*/ 2199037 h 2280476"/>
                <a:gd name="connsiteX14" fmla="*/ 2087403 w 2302098"/>
                <a:gd name="connsiteY14" fmla="*/ 2199037 h 2280476"/>
                <a:gd name="connsiteX15" fmla="*/ 2073878 w 2302098"/>
                <a:gd name="connsiteY15" fmla="*/ 2185511 h 2280476"/>
                <a:gd name="connsiteX16" fmla="*/ 2073878 w 2302098"/>
                <a:gd name="connsiteY16" fmla="*/ 1991963 h 2280476"/>
                <a:gd name="connsiteX17" fmla="*/ 2087403 w 2302098"/>
                <a:gd name="connsiteY17" fmla="*/ 1978438 h 2280476"/>
                <a:gd name="connsiteX18" fmla="*/ 397002 w 2302098"/>
                <a:gd name="connsiteY18" fmla="*/ 1859947 h 2280476"/>
                <a:gd name="connsiteX19" fmla="*/ 768953 w 2302098"/>
                <a:gd name="connsiteY19" fmla="*/ 1859947 h 2280476"/>
                <a:gd name="connsiteX20" fmla="*/ 795909 w 2302098"/>
                <a:gd name="connsiteY20" fmla="*/ 1886903 h 2280476"/>
                <a:gd name="connsiteX21" fmla="*/ 795909 w 2302098"/>
                <a:gd name="connsiteY21" fmla="*/ 2253425 h 2280476"/>
                <a:gd name="connsiteX22" fmla="*/ 768953 w 2302098"/>
                <a:gd name="connsiteY22" fmla="*/ 2280476 h 2280476"/>
                <a:gd name="connsiteX23" fmla="*/ 397002 w 2302098"/>
                <a:gd name="connsiteY23" fmla="*/ 2280476 h 2280476"/>
                <a:gd name="connsiteX24" fmla="*/ 370046 w 2302098"/>
                <a:gd name="connsiteY24" fmla="*/ 2253520 h 2280476"/>
                <a:gd name="connsiteX25" fmla="*/ 370046 w 2302098"/>
                <a:gd name="connsiteY25" fmla="*/ 1886903 h 2280476"/>
                <a:gd name="connsiteX26" fmla="*/ 397002 w 2302098"/>
                <a:gd name="connsiteY26" fmla="*/ 1859947 h 2280476"/>
                <a:gd name="connsiteX27" fmla="*/ 157449 w 2302098"/>
                <a:gd name="connsiteY27" fmla="*/ 1686687 h 2280476"/>
                <a:gd name="connsiteX28" fmla="*/ 415005 w 2302098"/>
                <a:gd name="connsiteY28" fmla="*/ 1686687 h 2280476"/>
                <a:gd name="connsiteX29" fmla="*/ 428530 w 2302098"/>
                <a:gd name="connsiteY29" fmla="*/ 1700212 h 2280476"/>
                <a:gd name="connsiteX30" fmla="*/ 428530 w 2302098"/>
                <a:gd name="connsiteY30" fmla="*/ 1833658 h 2280476"/>
                <a:gd name="connsiteX31" fmla="*/ 384239 w 2302098"/>
                <a:gd name="connsiteY31" fmla="*/ 1833658 h 2280476"/>
                <a:gd name="connsiteX32" fmla="*/ 343758 w 2302098"/>
                <a:gd name="connsiteY32" fmla="*/ 1874139 h 2280476"/>
                <a:gd name="connsiteX33" fmla="*/ 343662 w 2302098"/>
                <a:gd name="connsiteY33" fmla="*/ 1874139 h 2280476"/>
                <a:gd name="connsiteX34" fmla="*/ 343662 w 2302098"/>
                <a:gd name="connsiteY34" fmla="*/ 1967675 h 2280476"/>
                <a:gd name="connsiteX35" fmla="*/ 157449 w 2302098"/>
                <a:gd name="connsiteY35" fmla="*/ 1967675 h 2280476"/>
                <a:gd name="connsiteX36" fmla="*/ 143923 w 2302098"/>
                <a:gd name="connsiteY36" fmla="*/ 1954149 h 2280476"/>
                <a:gd name="connsiteX37" fmla="*/ 143923 w 2302098"/>
                <a:gd name="connsiteY37" fmla="*/ 1700212 h 2280476"/>
                <a:gd name="connsiteX38" fmla="*/ 157449 w 2302098"/>
                <a:gd name="connsiteY38" fmla="*/ 1686687 h 2280476"/>
                <a:gd name="connsiteX39" fmla="*/ 1660779 w 2302098"/>
                <a:gd name="connsiteY39" fmla="*/ 1554671 h 2280476"/>
                <a:gd name="connsiteX40" fmla="*/ 1991011 w 2302098"/>
                <a:gd name="connsiteY40" fmla="*/ 1554671 h 2280476"/>
                <a:gd name="connsiteX41" fmla="*/ 2004537 w 2302098"/>
                <a:gd name="connsiteY41" fmla="*/ 1568196 h 2280476"/>
                <a:gd name="connsiteX42" fmla="*/ 2004537 w 2302098"/>
                <a:gd name="connsiteY42" fmla="*/ 1893856 h 2280476"/>
                <a:gd name="connsiteX43" fmla="*/ 1991011 w 2302098"/>
                <a:gd name="connsiteY43" fmla="*/ 1907382 h 2280476"/>
                <a:gd name="connsiteX44" fmla="*/ 1660779 w 2302098"/>
                <a:gd name="connsiteY44" fmla="*/ 1907382 h 2280476"/>
                <a:gd name="connsiteX45" fmla="*/ 1647254 w 2302098"/>
                <a:gd name="connsiteY45" fmla="*/ 1893856 h 2280476"/>
                <a:gd name="connsiteX46" fmla="*/ 1647254 w 2302098"/>
                <a:gd name="connsiteY46" fmla="*/ 1568196 h 2280476"/>
                <a:gd name="connsiteX47" fmla="*/ 1660779 w 2302098"/>
                <a:gd name="connsiteY47" fmla="*/ 1554671 h 2280476"/>
                <a:gd name="connsiteX48" fmla="*/ 283274 w 2302098"/>
                <a:gd name="connsiteY48" fmla="*/ 1044607 h 2280476"/>
                <a:gd name="connsiteX49" fmla="*/ 507016 w 2302098"/>
                <a:gd name="connsiteY49" fmla="*/ 1044607 h 2280476"/>
                <a:gd name="connsiteX50" fmla="*/ 520541 w 2302098"/>
                <a:gd name="connsiteY50" fmla="*/ 1058132 h 2280476"/>
                <a:gd name="connsiteX51" fmla="*/ 520541 w 2302098"/>
                <a:gd name="connsiteY51" fmla="*/ 1285113 h 2280476"/>
                <a:gd name="connsiteX52" fmla="*/ 507016 w 2302098"/>
                <a:gd name="connsiteY52" fmla="*/ 1298639 h 2280476"/>
                <a:gd name="connsiteX53" fmla="*/ 283274 w 2302098"/>
                <a:gd name="connsiteY53" fmla="*/ 1298639 h 2280476"/>
                <a:gd name="connsiteX54" fmla="*/ 269748 w 2302098"/>
                <a:gd name="connsiteY54" fmla="*/ 1285113 h 2280476"/>
                <a:gd name="connsiteX55" fmla="*/ 269748 w 2302098"/>
                <a:gd name="connsiteY55" fmla="*/ 1058132 h 2280476"/>
                <a:gd name="connsiteX56" fmla="*/ 283274 w 2302098"/>
                <a:gd name="connsiteY56" fmla="*/ 1044607 h 2280476"/>
                <a:gd name="connsiteX57" fmla="*/ 1737646 w 2302098"/>
                <a:gd name="connsiteY57" fmla="*/ 552355 h 2280476"/>
                <a:gd name="connsiteX58" fmla="*/ 2105882 w 2302098"/>
                <a:gd name="connsiteY58" fmla="*/ 552355 h 2280476"/>
                <a:gd name="connsiteX59" fmla="*/ 2132838 w 2302098"/>
                <a:gd name="connsiteY59" fmla="*/ 579311 h 2280476"/>
                <a:gd name="connsiteX60" fmla="*/ 2132838 w 2302098"/>
                <a:gd name="connsiteY60" fmla="*/ 952977 h 2280476"/>
                <a:gd name="connsiteX61" fmla="*/ 2105882 w 2302098"/>
                <a:gd name="connsiteY61" fmla="*/ 979932 h 2280476"/>
                <a:gd name="connsiteX62" fmla="*/ 1737646 w 2302098"/>
                <a:gd name="connsiteY62" fmla="*/ 979932 h 2280476"/>
                <a:gd name="connsiteX63" fmla="*/ 1710690 w 2302098"/>
                <a:gd name="connsiteY63" fmla="*/ 952977 h 2280476"/>
                <a:gd name="connsiteX64" fmla="*/ 1710690 w 2302098"/>
                <a:gd name="connsiteY64" fmla="*/ 579311 h 2280476"/>
                <a:gd name="connsiteX65" fmla="*/ 1737646 w 2302098"/>
                <a:gd name="connsiteY65" fmla="*/ 552355 h 2280476"/>
                <a:gd name="connsiteX66" fmla="*/ 13526 w 2302098"/>
                <a:gd name="connsiteY66" fmla="*/ 393097 h 2280476"/>
                <a:gd name="connsiteX67" fmla="*/ 200882 w 2302098"/>
                <a:gd name="connsiteY67" fmla="*/ 393097 h 2280476"/>
                <a:gd name="connsiteX68" fmla="*/ 214408 w 2302098"/>
                <a:gd name="connsiteY68" fmla="*/ 406622 h 2280476"/>
                <a:gd name="connsiteX69" fmla="*/ 214408 w 2302098"/>
                <a:gd name="connsiteY69" fmla="*/ 591217 h 2280476"/>
                <a:gd name="connsiteX70" fmla="*/ 200882 w 2302098"/>
                <a:gd name="connsiteY70" fmla="*/ 604838 h 2280476"/>
                <a:gd name="connsiteX71" fmla="*/ 13526 w 2302098"/>
                <a:gd name="connsiteY71" fmla="*/ 604838 h 2280476"/>
                <a:gd name="connsiteX72" fmla="*/ 0 w 2302098"/>
                <a:gd name="connsiteY72" fmla="*/ 591312 h 2280476"/>
                <a:gd name="connsiteX73" fmla="*/ 0 w 2302098"/>
                <a:gd name="connsiteY73" fmla="*/ 406622 h 2280476"/>
                <a:gd name="connsiteX74" fmla="*/ 13526 w 2302098"/>
                <a:gd name="connsiteY74" fmla="*/ 393097 h 2280476"/>
                <a:gd name="connsiteX75" fmla="*/ 2095595 w 2302098"/>
                <a:gd name="connsiteY75" fmla="*/ 390811 h 2280476"/>
                <a:gd name="connsiteX76" fmla="*/ 2288667 w 2302098"/>
                <a:gd name="connsiteY76" fmla="*/ 390811 h 2280476"/>
                <a:gd name="connsiteX77" fmla="*/ 2302098 w 2302098"/>
                <a:gd name="connsiteY77" fmla="*/ 404337 h 2280476"/>
                <a:gd name="connsiteX78" fmla="*/ 2302098 w 2302098"/>
                <a:gd name="connsiteY78" fmla="*/ 600171 h 2280476"/>
                <a:gd name="connsiteX79" fmla="*/ 2288572 w 2302098"/>
                <a:gd name="connsiteY79" fmla="*/ 613696 h 2280476"/>
                <a:gd name="connsiteX80" fmla="*/ 2160937 w 2302098"/>
                <a:gd name="connsiteY80" fmla="*/ 613696 h 2280476"/>
                <a:gd name="connsiteX81" fmla="*/ 2160937 w 2302098"/>
                <a:gd name="connsiteY81" fmla="*/ 573786 h 2280476"/>
                <a:gd name="connsiteX82" fmla="*/ 2120456 w 2302098"/>
                <a:gd name="connsiteY82" fmla="*/ 533305 h 2280476"/>
                <a:gd name="connsiteX83" fmla="*/ 2082070 w 2302098"/>
                <a:gd name="connsiteY83" fmla="*/ 533305 h 2280476"/>
                <a:gd name="connsiteX84" fmla="*/ 2082070 w 2302098"/>
                <a:gd name="connsiteY84" fmla="*/ 404337 h 2280476"/>
                <a:gd name="connsiteX85" fmla="*/ 2095595 w 2302098"/>
                <a:gd name="connsiteY85" fmla="*/ 390811 h 2280476"/>
                <a:gd name="connsiteX86" fmla="*/ 1383029 w 2302098"/>
                <a:gd name="connsiteY86" fmla="*/ 223171 h 2280476"/>
                <a:gd name="connsiteX87" fmla="*/ 1576101 w 2302098"/>
                <a:gd name="connsiteY87" fmla="*/ 223171 h 2280476"/>
                <a:gd name="connsiteX88" fmla="*/ 1589627 w 2302098"/>
                <a:gd name="connsiteY88" fmla="*/ 236697 h 2280476"/>
                <a:gd name="connsiteX89" fmla="*/ 1589627 w 2302098"/>
                <a:gd name="connsiteY89" fmla="*/ 432531 h 2280476"/>
                <a:gd name="connsiteX90" fmla="*/ 1576101 w 2302098"/>
                <a:gd name="connsiteY90" fmla="*/ 446056 h 2280476"/>
                <a:gd name="connsiteX91" fmla="*/ 1383029 w 2302098"/>
                <a:gd name="connsiteY91" fmla="*/ 446056 h 2280476"/>
                <a:gd name="connsiteX92" fmla="*/ 1369504 w 2302098"/>
                <a:gd name="connsiteY92" fmla="*/ 432626 h 2280476"/>
                <a:gd name="connsiteX93" fmla="*/ 1369504 w 2302098"/>
                <a:gd name="connsiteY93" fmla="*/ 236697 h 2280476"/>
                <a:gd name="connsiteX94" fmla="*/ 1383029 w 2302098"/>
                <a:gd name="connsiteY94" fmla="*/ 223171 h 2280476"/>
                <a:gd name="connsiteX95" fmla="*/ 623792 w 2302098"/>
                <a:gd name="connsiteY95" fmla="*/ 155257 h 2280476"/>
                <a:gd name="connsiteX96" fmla="*/ 988885 w 2302098"/>
                <a:gd name="connsiteY96" fmla="*/ 155257 h 2280476"/>
                <a:gd name="connsiteX97" fmla="*/ 1015841 w 2302098"/>
                <a:gd name="connsiteY97" fmla="*/ 182213 h 2280476"/>
                <a:gd name="connsiteX98" fmla="*/ 1015841 w 2302098"/>
                <a:gd name="connsiteY98" fmla="*/ 541972 h 2280476"/>
                <a:gd name="connsiteX99" fmla="*/ 988885 w 2302098"/>
                <a:gd name="connsiteY99" fmla="*/ 568928 h 2280476"/>
                <a:gd name="connsiteX100" fmla="*/ 623792 w 2302098"/>
                <a:gd name="connsiteY100" fmla="*/ 568928 h 2280476"/>
                <a:gd name="connsiteX101" fmla="*/ 596836 w 2302098"/>
                <a:gd name="connsiteY101" fmla="*/ 541972 h 2280476"/>
                <a:gd name="connsiteX102" fmla="*/ 596836 w 2302098"/>
                <a:gd name="connsiteY102" fmla="*/ 182308 h 2280476"/>
                <a:gd name="connsiteX103" fmla="*/ 623792 w 2302098"/>
                <a:gd name="connsiteY103" fmla="*/ 155257 h 2280476"/>
                <a:gd name="connsiteX104" fmla="*/ 363093 w 2302098"/>
                <a:gd name="connsiteY104" fmla="*/ 0 h 2280476"/>
                <a:gd name="connsiteX105" fmla="*/ 625125 w 2302098"/>
                <a:gd name="connsiteY105" fmla="*/ 0 h 2280476"/>
                <a:gd name="connsiteX106" fmla="*/ 652081 w 2302098"/>
                <a:gd name="connsiteY106" fmla="*/ 26956 h 2280476"/>
                <a:gd name="connsiteX107" fmla="*/ 652081 w 2302098"/>
                <a:gd name="connsiteY107" fmla="*/ 130778 h 2280476"/>
                <a:gd name="connsiteX108" fmla="*/ 611029 w 2302098"/>
                <a:gd name="connsiteY108" fmla="*/ 130778 h 2280476"/>
                <a:gd name="connsiteX109" fmla="*/ 570547 w 2302098"/>
                <a:gd name="connsiteY109" fmla="*/ 171260 h 2280476"/>
                <a:gd name="connsiteX110" fmla="*/ 570547 w 2302098"/>
                <a:gd name="connsiteY110" fmla="*/ 311944 h 2280476"/>
                <a:gd name="connsiteX111" fmla="*/ 363093 w 2302098"/>
                <a:gd name="connsiteY111" fmla="*/ 311944 h 2280476"/>
                <a:gd name="connsiteX112" fmla="*/ 336137 w 2302098"/>
                <a:gd name="connsiteY112" fmla="*/ 284988 h 2280476"/>
                <a:gd name="connsiteX113" fmla="*/ 336137 w 2302098"/>
                <a:gd name="connsiteY113" fmla="*/ 26956 h 2280476"/>
                <a:gd name="connsiteX114" fmla="*/ 363093 w 2302098"/>
                <a:gd name="connsiteY114" fmla="*/ 0 h 228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302098" h="2280476">
                  <a:moveTo>
                    <a:pt x="1452467" y="2059210"/>
                  </a:moveTo>
                  <a:lnTo>
                    <a:pt x="1648778" y="2059210"/>
                  </a:lnTo>
                  <a:cubicBezTo>
                    <a:pt x="1656207" y="2059210"/>
                    <a:pt x="1662303" y="2065306"/>
                    <a:pt x="1662303" y="2072735"/>
                  </a:cubicBezTo>
                  <a:lnTo>
                    <a:pt x="1662303" y="2266283"/>
                  </a:lnTo>
                  <a:cubicBezTo>
                    <a:pt x="1662303" y="2273713"/>
                    <a:pt x="1656207" y="2279809"/>
                    <a:pt x="1648778" y="2279809"/>
                  </a:cubicBezTo>
                  <a:lnTo>
                    <a:pt x="1452467" y="2279809"/>
                  </a:lnTo>
                  <a:cubicBezTo>
                    <a:pt x="1445038" y="2279809"/>
                    <a:pt x="1438942" y="2273713"/>
                    <a:pt x="1438942" y="2266283"/>
                  </a:cubicBezTo>
                  <a:lnTo>
                    <a:pt x="1438942" y="2072735"/>
                  </a:lnTo>
                  <a:cubicBezTo>
                    <a:pt x="1438942" y="2065306"/>
                    <a:pt x="1445038" y="2059210"/>
                    <a:pt x="1452467" y="2059210"/>
                  </a:cubicBezTo>
                  <a:close/>
                  <a:moveTo>
                    <a:pt x="2087403" y="1978438"/>
                  </a:moveTo>
                  <a:lnTo>
                    <a:pt x="2283714" y="1978438"/>
                  </a:lnTo>
                  <a:cubicBezTo>
                    <a:pt x="2291143" y="1978438"/>
                    <a:pt x="2297239" y="1984534"/>
                    <a:pt x="2297239" y="1991963"/>
                  </a:cubicBezTo>
                  <a:lnTo>
                    <a:pt x="2297239" y="2185511"/>
                  </a:lnTo>
                  <a:cubicBezTo>
                    <a:pt x="2297239" y="2193036"/>
                    <a:pt x="2291143" y="2199037"/>
                    <a:pt x="2283714" y="2199037"/>
                  </a:cubicBezTo>
                  <a:lnTo>
                    <a:pt x="2087403" y="2199037"/>
                  </a:lnTo>
                  <a:cubicBezTo>
                    <a:pt x="2079974" y="2199037"/>
                    <a:pt x="2073878" y="2192941"/>
                    <a:pt x="2073878" y="2185511"/>
                  </a:cubicBezTo>
                  <a:lnTo>
                    <a:pt x="2073878" y="1991963"/>
                  </a:lnTo>
                  <a:cubicBezTo>
                    <a:pt x="2073878" y="1984534"/>
                    <a:pt x="2079974" y="1978438"/>
                    <a:pt x="2087403" y="1978438"/>
                  </a:cubicBezTo>
                  <a:close/>
                  <a:moveTo>
                    <a:pt x="397002" y="1859947"/>
                  </a:moveTo>
                  <a:lnTo>
                    <a:pt x="768953" y="1859947"/>
                  </a:lnTo>
                  <a:cubicBezTo>
                    <a:pt x="783812" y="1859947"/>
                    <a:pt x="795909" y="1872139"/>
                    <a:pt x="795909" y="1886903"/>
                  </a:cubicBezTo>
                  <a:lnTo>
                    <a:pt x="795909" y="2253425"/>
                  </a:lnTo>
                  <a:cubicBezTo>
                    <a:pt x="795909" y="2268284"/>
                    <a:pt x="783812" y="2280476"/>
                    <a:pt x="768953" y="2280476"/>
                  </a:cubicBezTo>
                  <a:lnTo>
                    <a:pt x="397002" y="2280476"/>
                  </a:lnTo>
                  <a:cubicBezTo>
                    <a:pt x="382143" y="2280476"/>
                    <a:pt x="370046" y="2268284"/>
                    <a:pt x="370046" y="2253520"/>
                  </a:cubicBezTo>
                  <a:lnTo>
                    <a:pt x="370046" y="1886903"/>
                  </a:lnTo>
                  <a:cubicBezTo>
                    <a:pt x="370046" y="1872044"/>
                    <a:pt x="382238" y="1859947"/>
                    <a:pt x="397002" y="1859947"/>
                  </a:cubicBezTo>
                  <a:close/>
                  <a:moveTo>
                    <a:pt x="157449" y="1686687"/>
                  </a:moveTo>
                  <a:lnTo>
                    <a:pt x="415005" y="1686687"/>
                  </a:lnTo>
                  <a:cubicBezTo>
                    <a:pt x="422434" y="1686687"/>
                    <a:pt x="428530" y="1692783"/>
                    <a:pt x="428530" y="1700212"/>
                  </a:cubicBezTo>
                  <a:lnTo>
                    <a:pt x="428530" y="1833658"/>
                  </a:lnTo>
                  <a:lnTo>
                    <a:pt x="384239" y="1833658"/>
                  </a:lnTo>
                  <a:cubicBezTo>
                    <a:pt x="361950" y="1833658"/>
                    <a:pt x="343758" y="1851850"/>
                    <a:pt x="343758" y="1874139"/>
                  </a:cubicBezTo>
                  <a:lnTo>
                    <a:pt x="343662" y="1874139"/>
                  </a:lnTo>
                  <a:lnTo>
                    <a:pt x="343662" y="1967675"/>
                  </a:lnTo>
                  <a:lnTo>
                    <a:pt x="157449" y="1967675"/>
                  </a:lnTo>
                  <a:cubicBezTo>
                    <a:pt x="150019" y="1967675"/>
                    <a:pt x="143923" y="1961579"/>
                    <a:pt x="143923" y="1954149"/>
                  </a:cubicBezTo>
                  <a:lnTo>
                    <a:pt x="143923" y="1700212"/>
                  </a:lnTo>
                  <a:cubicBezTo>
                    <a:pt x="143923" y="1692783"/>
                    <a:pt x="150019" y="1686687"/>
                    <a:pt x="157449" y="1686687"/>
                  </a:cubicBezTo>
                  <a:close/>
                  <a:moveTo>
                    <a:pt x="1660779" y="1554671"/>
                  </a:moveTo>
                  <a:lnTo>
                    <a:pt x="1991011" y="1554671"/>
                  </a:lnTo>
                  <a:cubicBezTo>
                    <a:pt x="1998441" y="1554671"/>
                    <a:pt x="2004537" y="1560767"/>
                    <a:pt x="2004537" y="1568196"/>
                  </a:cubicBezTo>
                  <a:lnTo>
                    <a:pt x="2004537" y="1893856"/>
                  </a:lnTo>
                  <a:cubicBezTo>
                    <a:pt x="2004537" y="1901286"/>
                    <a:pt x="1998441" y="1907382"/>
                    <a:pt x="1991011" y="1907382"/>
                  </a:cubicBezTo>
                  <a:lnTo>
                    <a:pt x="1660779" y="1907382"/>
                  </a:lnTo>
                  <a:cubicBezTo>
                    <a:pt x="1653350" y="1907382"/>
                    <a:pt x="1647254" y="1901286"/>
                    <a:pt x="1647254" y="1893856"/>
                  </a:cubicBezTo>
                  <a:lnTo>
                    <a:pt x="1647254" y="1568196"/>
                  </a:lnTo>
                  <a:cubicBezTo>
                    <a:pt x="1647254" y="1560767"/>
                    <a:pt x="1653350" y="1554671"/>
                    <a:pt x="1660779" y="1554671"/>
                  </a:cubicBezTo>
                  <a:close/>
                  <a:moveTo>
                    <a:pt x="283274" y="1044607"/>
                  </a:moveTo>
                  <a:lnTo>
                    <a:pt x="507016" y="1044607"/>
                  </a:lnTo>
                  <a:cubicBezTo>
                    <a:pt x="514445" y="1044607"/>
                    <a:pt x="520541" y="1050703"/>
                    <a:pt x="520541" y="1058132"/>
                  </a:cubicBezTo>
                  <a:lnTo>
                    <a:pt x="520541" y="1285113"/>
                  </a:lnTo>
                  <a:cubicBezTo>
                    <a:pt x="520541" y="1292543"/>
                    <a:pt x="514445" y="1298639"/>
                    <a:pt x="507016" y="1298639"/>
                  </a:cubicBezTo>
                  <a:lnTo>
                    <a:pt x="283274" y="1298639"/>
                  </a:lnTo>
                  <a:cubicBezTo>
                    <a:pt x="275844" y="1298544"/>
                    <a:pt x="269748" y="1292543"/>
                    <a:pt x="269748" y="1285113"/>
                  </a:cubicBezTo>
                  <a:lnTo>
                    <a:pt x="269748" y="1058132"/>
                  </a:lnTo>
                  <a:cubicBezTo>
                    <a:pt x="269748" y="1050703"/>
                    <a:pt x="275844" y="1044607"/>
                    <a:pt x="283274" y="1044607"/>
                  </a:cubicBezTo>
                  <a:close/>
                  <a:moveTo>
                    <a:pt x="1737646" y="552355"/>
                  </a:moveTo>
                  <a:lnTo>
                    <a:pt x="2105882" y="552355"/>
                  </a:lnTo>
                  <a:cubicBezTo>
                    <a:pt x="2120741" y="552355"/>
                    <a:pt x="2132838" y="564547"/>
                    <a:pt x="2132838" y="579311"/>
                  </a:cubicBezTo>
                  <a:lnTo>
                    <a:pt x="2132838" y="952977"/>
                  </a:lnTo>
                  <a:cubicBezTo>
                    <a:pt x="2132838" y="967836"/>
                    <a:pt x="2120646" y="979932"/>
                    <a:pt x="2105882" y="979932"/>
                  </a:cubicBezTo>
                  <a:lnTo>
                    <a:pt x="1737646" y="979932"/>
                  </a:lnTo>
                  <a:cubicBezTo>
                    <a:pt x="1722882" y="979932"/>
                    <a:pt x="1710690" y="967836"/>
                    <a:pt x="1710690" y="952977"/>
                  </a:cubicBezTo>
                  <a:lnTo>
                    <a:pt x="1710690" y="579311"/>
                  </a:lnTo>
                  <a:cubicBezTo>
                    <a:pt x="1710690" y="564452"/>
                    <a:pt x="1722882" y="552355"/>
                    <a:pt x="1737646" y="552355"/>
                  </a:cubicBezTo>
                  <a:close/>
                  <a:moveTo>
                    <a:pt x="13526" y="393097"/>
                  </a:moveTo>
                  <a:lnTo>
                    <a:pt x="200882" y="393097"/>
                  </a:lnTo>
                  <a:cubicBezTo>
                    <a:pt x="208312" y="393097"/>
                    <a:pt x="214408" y="399193"/>
                    <a:pt x="214408" y="406622"/>
                  </a:cubicBezTo>
                  <a:lnTo>
                    <a:pt x="214408" y="591217"/>
                  </a:lnTo>
                  <a:cubicBezTo>
                    <a:pt x="214313" y="598742"/>
                    <a:pt x="208312" y="604838"/>
                    <a:pt x="200882" y="604838"/>
                  </a:cubicBezTo>
                  <a:lnTo>
                    <a:pt x="13526" y="604838"/>
                  </a:lnTo>
                  <a:cubicBezTo>
                    <a:pt x="6096" y="604838"/>
                    <a:pt x="0" y="598742"/>
                    <a:pt x="0" y="591312"/>
                  </a:cubicBezTo>
                  <a:lnTo>
                    <a:pt x="0" y="406622"/>
                  </a:lnTo>
                  <a:cubicBezTo>
                    <a:pt x="0" y="399193"/>
                    <a:pt x="6096" y="393097"/>
                    <a:pt x="13526" y="393097"/>
                  </a:cubicBezTo>
                  <a:close/>
                  <a:moveTo>
                    <a:pt x="2095595" y="390811"/>
                  </a:moveTo>
                  <a:lnTo>
                    <a:pt x="2288667" y="390811"/>
                  </a:lnTo>
                  <a:cubicBezTo>
                    <a:pt x="2296097" y="390811"/>
                    <a:pt x="2302098" y="396907"/>
                    <a:pt x="2302098" y="404337"/>
                  </a:cubicBezTo>
                  <a:lnTo>
                    <a:pt x="2302098" y="600171"/>
                  </a:lnTo>
                  <a:cubicBezTo>
                    <a:pt x="2302098" y="607600"/>
                    <a:pt x="2296002" y="613696"/>
                    <a:pt x="2288572" y="613696"/>
                  </a:cubicBezTo>
                  <a:lnTo>
                    <a:pt x="2160937" y="613696"/>
                  </a:lnTo>
                  <a:lnTo>
                    <a:pt x="2160937" y="573786"/>
                  </a:lnTo>
                  <a:cubicBezTo>
                    <a:pt x="2160937" y="551498"/>
                    <a:pt x="2142744" y="533305"/>
                    <a:pt x="2120456" y="533305"/>
                  </a:cubicBezTo>
                  <a:lnTo>
                    <a:pt x="2082070" y="533305"/>
                  </a:lnTo>
                  <a:lnTo>
                    <a:pt x="2082070" y="404337"/>
                  </a:lnTo>
                  <a:cubicBezTo>
                    <a:pt x="2082070" y="396907"/>
                    <a:pt x="2088166" y="390811"/>
                    <a:pt x="2095595" y="390811"/>
                  </a:cubicBezTo>
                  <a:close/>
                  <a:moveTo>
                    <a:pt x="1383029" y="223171"/>
                  </a:moveTo>
                  <a:lnTo>
                    <a:pt x="1576101" y="223171"/>
                  </a:lnTo>
                  <a:cubicBezTo>
                    <a:pt x="1583531" y="223171"/>
                    <a:pt x="1589627" y="229267"/>
                    <a:pt x="1589627" y="236697"/>
                  </a:cubicBezTo>
                  <a:lnTo>
                    <a:pt x="1589627" y="432531"/>
                  </a:lnTo>
                  <a:cubicBezTo>
                    <a:pt x="1589627" y="439960"/>
                    <a:pt x="1583531" y="446056"/>
                    <a:pt x="1576101" y="446056"/>
                  </a:cubicBezTo>
                  <a:lnTo>
                    <a:pt x="1383029" y="446056"/>
                  </a:lnTo>
                  <a:cubicBezTo>
                    <a:pt x="1375505" y="446056"/>
                    <a:pt x="1369504" y="440055"/>
                    <a:pt x="1369504" y="432626"/>
                  </a:cubicBezTo>
                  <a:lnTo>
                    <a:pt x="1369504" y="236697"/>
                  </a:lnTo>
                  <a:cubicBezTo>
                    <a:pt x="1369504" y="229267"/>
                    <a:pt x="1375600" y="223171"/>
                    <a:pt x="1383029" y="223171"/>
                  </a:cubicBezTo>
                  <a:close/>
                  <a:moveTo>
                    <a:pt x="623792" y="155257"/>
                  </a:moveTo>
                  <a:lnTo>
                    <a:pt x="988885" y="155257"/>
                  </a:lnTo>
                  <a:cubicBezTo>
                    <a:pt x="1003744" y="155257"/>
                    <a:pt x="1015841" y="167449"/>
                    <a:pt x="1015841" y="182213"/>
                  </a:cubicBezTo>
                  <a:lnTo>
                    <a:pt x="1015841" y="541972"/>
                  </a:lnTo>
                  <a:cubicBezTo>
                    <a:pt x="1015841" y="556831"/>
                    <a:pt x="1003649" y="568928"/>
                    <a:pt x="988885" y="568928"/>
                  </a:cubicBezTo>
                  <a:lnTo>
                    <a:pt x="623792" y="568928"/>
                  </a:lnTo>
                  <a:cubicBezTo>
                    <a:pt x="608933" y="568928"/>
                    <a:pt x="596836" y="556736"/>
                    <a:pt x="596836" y="541972"/>
                  </a:cubicBezTo>
                  <a:lnTo>
                    <a:pt x="596836" y="182308"/>
                  </a:lnTo>
                  <a:cubicBezTo>
                    <a:pt x="596836" y="167449"/>
                    <a:pt x="608933" y="155257"/>
                    <a:pt x="623792" y="155257"/>
                  </a:cubicBezTo>
                  <a:close/>
                  <a:moveTo>
                    <a:pt x="363093" y="0"/>
                  </a:moveTo>
                  <a:lnTo>
                    <a:pt x="625125" y="0"/>
                  </a:lnTo>
                  <a:cubicBezTo>
                    <a:pt x="639889" y="0"/>
                    <a:pt x="652081" y="12097"/>
                    <a:pt x="652081" y="26956"/>
                  </a:cubicBezTo>
                  <a:lnTo>
                    <a:pt x="652081" y="130778"/>
                  </a:lnTo>
                  <a:lnTo>
                    <a:pt x="611029" y="130778"/>
                  </a:lnTo>
                  <a:cubicBezTo>
                    <a:pt x="588740" y="130778"/>
                    <a:pt x="570547" y="148971"/>
                    <a:pt x="570547" y="171260"/>
                  </a:cubicBezTo>
                  <a:lnTo>
                    <a:pt x="570547" y="311944"/>
                  </a:lnTo>
                  <a:lnTo>
                    <a:pt x="363093" y="311944"/>
                  </a:lnTo>
                  <a:cubicBezTo>
                    <a:pt x="348329" y="311944"/>
                    <a:pt x="336137" y="299847"/>
                    <a:pt x="336137" y="284988"/>
                  </a:cubicBezTo>
                  <a:lnTo>
                    <a:pt x="336137" y="26956"/>
                  </a:lnTo>
                  <a:cubicBezTo>
                    <a:pt x="336137" y="12192"/>
                    <a:pt x="348234" y="0"/>
                    <a:pt x="36309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3" name="Grafik 40">
            <a:extLst>
              <a:ext uri="{FF2B5EF4-FFF2-40B4-BE49-F238E27FC236}">
                <a16:creationId xmlns:a16="http://schemas.microsoft.com/office/drawing/2014/main" id="{0CF6325F-2D98-4ECC-9C3D-87E8B152B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43" y="2426381"/>
            <a:ext cx="446056" cy="446056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36A1B15F-28E6-4CAB-9D82-FAC45CA6BD98}"/>
              </a:ext>
            </a:extLst>
          </p:cNvPr>
          <p:cNvSpPr/>
          <p:nvPr/>
        </p:nvSpPr>
        <p:spPr bwMode="gray">
          <a:xfrm rot="8336212">
            <a:off x="6491547" y="3894263"/>
            <a:ext cx="1225874" cy="391547"/>
          </a:xfrm>
          <a:prstGeom prst="rightArrow">
            <a:avLst>
              <a:gd name="adj1" fmla="val 39843"/>
              <a:gd name="adj2" fmla="val 75288"/>
            </a:avLst>
          </a:prstGeom>
          <a:solidFill>
            <a:srgbClr val="CA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C1825271-1F57-41CF-875B-BE46DB86EA77}"/>
              </a:ext>
            </a:extLst>
          </p:cNvPr>
          <p:cNvSpPr/>
          <p:nvPr/>
        </p:nvSpPr>
        <p:spPr bwMode="gray">
          <a:xfrm rot="2936212">
            <a:off x="3996916" y="3853758"/>
            <a:ext cx="1225874" cy="391547"/>
          </a:xfrm>
          <a:prstGeom prst="rightArrow">
            <a:avLst>
              <a:gd name="adj1" fmla="val 39843"/>
              <a:gd name="adj2" fmla="val 75288"/>
            </a:avLst>
          </a:prstGeom>
          <a:solidFill>
            <a:srgbClr val="CA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36217871-C646-41F5-A70A-DEF0D242D20A}"/>
              </a:ext>
            </a:extLst>
          </p:cNvPr>
          <p:cNvSpPr/>
          <p:nvPr/>
        </p:nvSpPr>
        <p:spPr bwMode="gray">
          <a:xfrm rot="5400000">
            <a:off x="5504642" y="4103671"/>
            <a:ext cx="732778" cy="391547"/>
          </a:xfrm>
          <a:prstGeom prst="rightArrow">
            <a:avLst>
              <a:gd name="adj1" fmla="val 39843"/>
              <a:gd name="adj2" fmla="val 75288"/>
            </a:avLst>
          </a:prstGeom>
          <a:solidFill>
            <a:srgbClr val="CAD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73" name="Gruppieren 3">
            <a:extLst>
              <a:ext uri="{FF2B5EF4-FFF2-40B4-BE49-F238E27FC236}">
                <a16:creationId xmlns:a16="http://schemas.microsoft.com/office/drawing/2014/main" id="{D044707D-F083-4675-89D0-3E2AEE63AF2E}"/>
              </a:ext>
            </a:extLst>
          </p:cNvPr>
          <p:cNvGrpSpPr/>
          <p:nvPr/>
        </p:nvGrpSpPr>
        <p:grpSpPr>
          <a:xfrm>
            <a:off x="309546" y="4584722"/>
            <a:ext cx="3051737" cy="1512000"/>
            <a:chOff x="450543" y="4625873"/>
            <a:chExt cx="3051737" cy="1512000"/>
          </a:xfrm>
        </p:grpSpPr>
        <p:sp>
          <p:nvSpPr>
            <p:cNvPr id="74" name="Abgerundetes Rechteck 19">
              <a:extLst>
                <a:ext uri="{FF2B5EF4-FFF2-40B4-BE49-F238E27FC236}">
                  <a16:creationId xmlns:a16="http://schemas.microsoft.com/office/drawing/2014/main" id="{4E218086-1EB3-4121-A445-6F5EABA2B07E}"/>
                </a:ext>
              </a:extLst>
            </p:cNvPr>
            <p:cNvSpPr/>
            <p:nvPr/>
          </p:nvSpPr>
          <p:spPr bwMode="gray">
            <a:xfrm>
              <a:off x="450543" y="4625873"/>
              <a:ext cx="3051737" cy="1512000"/>
            </a:xfrm>
            <a:prstGeom prst="roundRect">
              <a:avLst>
                <a:gd name="adj" fmla="val 95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985838"/>
              <a:r>
                <a:rPr lang="en-US" sz="1200" dirty="0">
                  <a:solidFill>
                    <a:schemeClr val="tx1"/>
                  </a:solidFill>
                </a:rPr>
                <a:t>Improved customization possibilities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Pre-configuration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Customized connectivity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Pre-mounting</a:t>
              </a:r>
            </a:p>
          </p:txBody>
        </p:sp>
        <p:grpSp>
          <p:nvGrpSpPr>
            <p:cNvPr id="75" name="Gruppieren 43">
              <a:extLst>
                <a:ext uri="{FF2B5EF4-FFF2-40B4-BE49-F238E27FC236}">
                  <a16:creationId xmlns:a16="http://schemas.microsoft.com/office/drawing/2014/main" id="{204266B6-647D-4235-81A8-78DDA5EEBB6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1384" y="4888672"/>
              <a:ext cx="800847" cy="822679"/>
              <a:chOff x="5905052" y="5056536"/>
              <a:chExt cx="2219325" cy="2279818"/>
            </a:xfrm>
          </p:grpSpPr>
          <p:sp>
            <p:nvSpPr>
              <p:cNvPr id="80" name="Freihandform: Form 873">
                <a:extLst>
                  <a:ext uri="{FF2B5EF4-FFF2-40B4-BE49-F238E27FC236}">
                    <a16:creationId xmlns:a16="http://schemas.microsoft.com/office/drawing/2014/main" id="{CEDE934D-C886-489D-878A-B54CD26A480D}"/>
                  </a:ext>
                </a:extLst>
              </p:cNvPr>
              <p:cNvSpPr/>
              <p:nvPr/>
            </p:nvSpPr>
            <p:spPr bwMode="gray">
              <a:xfrm>
                <a:off x="5905052" y="6431479"/>
                <a:ext cx="2219325" cy="904875"/>
              </a:xfrm>
              <a:custGeom>
                <a:avLst/>
                <a:gdLst>
                  <a:gd name="connsiteX0" fmla="*/ 23198 w 2219325"/>
                  <a:gd name="connsiteY0" fmla="*/ 202206 h 904875"/>
                  <a:gd name="connsiteX1" fmla="*/ 434678 w 2219325"/>
                  <a:gd name="connsiteY1" fmla="*/ 13135 h 904875"/>
                  <a:gd name="connsiteX2" fmla="*/ 727667 w 2219325"/>
                  <a:gd name="connsiteY2" fmla="*/ 82382 h 904875"/>
                  <a:gd name="connsiteX3" fmla="*/ 1127145 w 2219325"/>
                  <a:gd name="connsiteY3" fmla="*/ 311458 h 904875"/>
                  <a:gd name="connsiteX4" fmla="*/ 1446709 w 2219325"/>
                  <a:gd name="connsiteY4" fmla="*/ 332794 h 904875"/>
                  <a:gd name="connsiteX5" fmla="*/ 1430707 w 2219325"/>
                  <a:gd name="connsiteY5" fmla="*/ 481955 h 904875"/>
                  <a:gd name="connsiteX6" fmla="*/ 983223 w 2219325"/>
                  <a:gd name="connsiteY6" fmla="*/ 476621 h 904875"/>
                  <a:gd name="connsiteX7" fmla="*/ 764814 w 2219325"/>
                  <a:gd name="connsiteY7" fmla="*/ 418043 h 904875"/>
                  <a:gd name="connsiteX8" fmla="*/ 743478 w 2219325"/>
                  <a:gd name="connsiteY8" fmla="*/ 460619 h 904875"/>
                  <a:gd name="connsiteX9" fmla="*/ 919215 w 2219325"/>
                  <a:gd name="connsiteY9" fmla="*/ 567109 h 904875"/>
                  <a:gd name="connsiteX10" fmla="*/ 1037706 w 2219325"/>
                  <a:gd name="connsiteY10" fmla="*/ 583111 h 904875"/>
                  <a:gd name="connsiteX11" fmla="*/ 1431850 w 2219325"/>
                  <a:gd name="connsiteY11" fmla="*/ 575110 h 904875"/>
                  <a:gd name="connsiteX12" fmla="*/ 1639590 w 2219325"/>
                  <a:gd name="connsiteY12" fmla="*/ 386039 h 904875"/>
                  <a:gd name="connsiteX13" fmla="*/ 1345268 w 2219325"/>
                  <a:gd name="connsiteY13" fmla="*/ 215541 h 904875"/>
                  <a:gd name="connsiteX14" fmla="*/ 1345268 w 2219325"/>
                  <a:gd name="connsiteY14" fmla="*/ 162296 h 904875"/>
                  <a:gd name="connsiteX15" fmla="*/ 1579678 w 2219325"/>
                  <a:gd name="connsiteY15" fmla="*/ 66380 h 904875"/>
                  <a:gd name="connsiteX16" fmla="*/ 1694169 w 2219325"/>
                  <a:gd name="connsiteY16" fmla="*/ 127625 h 904875"/>
                  <a:gd name="connsiteX17" fmla="*/ 1827328 w 2219325"/>
                  <a:gd name="connsiteY17" fmla="*/ 74381 h 904875"/>
                  <a:gd name="connsiteX18" fmla="*/ 1960488 w 2219325"/>
                  <a:gd name="connsiteY18" fmla="*/ 154295 h 904875"/>
                  <a:gd name="connsiteX19" fmla="*/ 2098981 w 2219325"/>
                  <a:gd name="connsiteY19" fmla="*/ 122291 h 904875"/>
                  <a:gd name="connsiteX20" fmla="*/ 2224140 w 2219325"/>
                  <a:gd name="connsiteY20" fmla="*/ 199539 h 904875"/>
                  <a:gd name="connsiteX21" fmla="*/ 2154893 w 2219325"/>
                  <a:gd name="connsiteY21" fmla="*/ 295456 h 904875"/>
                  <a:gd name="connsiteX22" fmla="*/ 1265353 w 2219325"/>
                  <a:gd name="connsiteY22" fmla="*/ 881434 h 904875"/>
                  <a:gd name="connsiteX23" fmla="*/ 945789 w 2219325"/>
                  <a:gd name="connsiteY23" fmla="*/ 849430 h 904875"/>
                  <a:gd name="connsiteX24" fmla="*/ 540977 w 2219325"/>
                  <a:gd name="connsiteY24" fmla="*/ 636356 h 904875"/>
                  <a:gd name="connsiteX25" fmla="*/ 357240 w 2219325"/>
                  <a:gd name="connsiteY25" fmla="*/ 660358 h 904875"/>
                  <a:gd name="connsiteX26" fmla="*/ 274658 w 2219325"/>
                  <a:gd name="connsiteY26" fmla="*/ 710936 h 904875"/>
                  <a:gd name="connsiteX27" fmla="*/ 210745 w 2219325"/>
                  <a:gd name="connsiteY27" fmla="*/ 678932 h 904875"/>
                  <a:gd name="connsiteX28" fmla="*/ 13673 w 2219325"/>
                  <a:gd name="connsiteY28" fmla="*/ 279454 h 904875"/>
                  <a:gd name="connsiteX29" fmla="*/ 23198 w 2219325"/>
                  <a:gd name="connsiteY29" fmla="*/ 202206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19325" h="904875">
                    <a:moveTo>
                      <a:pt x="23198" y="202206"/>
                    </a:moveTo>
                    <a:cubicBezTo>
                      <a:pt x="87587" y="171250"/>
                      <a:pt x="349429" y="50378"/>
                      <a:pt x="434678" y="13135"/>
                    </a:cubicBezTo>
                    <a:cubicBezTo>
                      <a:pt x="519927" y="-24108"/>
                      <a:pt x="658420" y="23803"/>
                      <a:pt x="727667" y="82382"/>
                    </a:cubicBezTo>
                    <a:cubicBezTo>
                      <a:pt x="796914" y="140960"/>
                      <a:pt x="1004654" y="295456"/>
                      <a:pt x="1127145" y="311458"/>
                    </a:cubicBezTo>
                    <a:cubicBezTo>
                      <a:pt x="1249637" y="327460"/>
                      <a:pt x="1361556" y="327460"/>
                      <a:pt x="1446709" y="332794"/>
                    </a:cubicBezTo>
                    <a:cubicBezTo>
                      <a:pt x="1531958" y="338128"/>
                      <a:pt x="1526624" y="481955"/>
                      <a:pt x="1430707" y="481955"/>
                    </a:cubicBezTo>
                    <a:cubicBezTo>
                      <a:pt x="1334790" y="481955"/>
                      <a:pt x="1052469" y="487289"/>
                      <a:pt x="983223" y="476621"/>
                    </a:cubicBezTo>
                    <a:cubicBezTo>
                      <a:pt x="913976" y="465953"/>
                      <a:pt x="791484" y="428711"/>
                      <a:pt x="764814" y="418043"/>
                    </a:cubicBezTo>
                    <a:cubicBezTo>
                      <a:pt x="738144" y="407374"/>
                      <a:pt x="716904" y="444712"/>
                      <a:pt x="743478" y="460619"/>
                    </a:cubicBezTo>
                    <a:cubicBezTo>
                      <a:pt x="770148" y="476621"/>
                      <a:pt x="887306" y="551202"/>
                      <a:pt x="919215" y="567109"/>
                    </a:cubicBezTo>
                    <a:cubicBezTo>
                      <a:pt x="951123" y="583016"/>
                      <a:pt x="989795" y="583111"/>
                      <a:pt x="1037706" y="583111"/>
                    </a:cubicBezTo>
                    <a:cubicBezTo>
                      <a:pt x="1085616" y="583111"/>
                      <a:pt x="1320027" y="580444"/>
                      <a:pt x="1431850" y="575110"/>
                    </a:cubicBezTo>
                    <a:cubicBezTo>
                      <a:pt x="1540340" y="569966"/>
                      <a:pt x="1639590" y="508530"/>
                      <a:pt x="1639590" y="386039"/>
                    </a:cubicBezTo>
                    <a:cubicBezTo>
                      <a:pt x="1639590" y="263547"/>
                      <a:pt x="1535768" y="218208"/>
                      <a:pt x="1345268" y="215541"/>
                    </a:cubicBezTo>
                    <a:cubicBezTo>
                      <a:pt x="1317264" y="215541"/>
                      <a:pt x="1313264" y="178298"/>
                      <a:pt x="1345268" y="162296"/>
                    </a:cubicBezTo>
                    <a:cubicBezTo>
                      <a:pt x="1377272" y="146294"/>
                      <a:pt x="1531767" y="68570"/>
                      <a:pt x="1579678" y="66380"/>
                    </a:cubicBezTo>
                    <a:cubicBezTo>
                      <a:pt x="1639590" y="63712"/>
                      <a:pt x="1648925" y="124958"/>
                      <a:pt x="1694169" y="127625"/>
                    </a:cubicBezTo>
                    <a:cubicBezTo>
                      <a:pt x="1741032" y="130387"/>
                      <a:pt x="1755414" y="71714"/>
                      <a:pt x="1827328" y="74381"/>
                    </a:cubicBezTo>
                    <a:cubicBezTo>
                      <a:pt x="1891431" y="76762"/>
                      <a:pt x="1923245" y="154295"/>
                      <a:pt x="1960488" y="154295"/>
                    </a:cubicBezTo>
                    <a:cubicBezTo>
                      <a:pt x="1997730" y="154295"/>
                      <a:pt x="2045736" y="117053"/>
                      <a:pt x="2098981" y="122291"/>
                    </a:cubicBezTo>
                    <a:cubicBezTo>
                      <a:pt x="2152226" y="127625"/>
                      <a:pt x="2224140" y="146294"/>
                      <a:pt x="2224140" y="199539"/>
                    </a:cubicBezTo>
                    <a:cubicBezTo>
                      <a:pt x="2224140" y="252784"/>
                      <a:pt x="2181563" y="274120"/>
                      <a:pt x="2154893" y="295456"/>
                    </a:cubicBezTo>
                    <a:cubicBezTo>
                      <a:pt x="2128223" y="316792"/>
                      <a:pt x="1339934" y="838762"/>
                      <a:pt x="1265353" y="881434"/>
                    </a:cubicBezTo>
                    <a:cubicBezTo>
                      <a:pt x="1190772" y="924011"/>
                      <a:pt x="1073615" y="924011"/>
                      <a:pt x="945789" y="849430"/>
                    </a:cubicBezTo>
                    <a:cubicBezTo>
                      <a:pt x="817964" y="774849"/>
                      <a:pt x="599556" y="673694"/>
                      <a:pt x="540977" y="636356"/>
                    </a:cubicBezTo>
                    <a:cubicBezTo>
                      <a:pt x="482398" y="599018"/>
                      <a:pt x="418485" y="620354"/>
                      <a:pt x="357240" y="660358"/>
                    </a:cubicBezTo>
                    <a:cubicBezTo>
                      <a:pt x="309805" y="691315"/>
                      <a:pt x="305709" y="694934"/>
                      <a:pt x="274658" y="710936"/>
                    </a:cubicBezTo>
                    <a:cubicBezTo>
                      <a:pt x="244368" y="726557"/>
                      <a:pt x="226747" y="716270"/>
                      <a:pt x="210745" y="678932"/>
                    </a:cubicBezTo>
                    <a:cubicBezTo>
                      <a:pt x="194743" y="641690"/>
                      <a:pt x="29675" y="327365"/>
                      <a:pt x="13673" y="279454"/>
                    </a:cubicBezTo>
                    <a:cubicBezTo>
                      <a:pt x="-2139" y="231543"/>
                      <a:pt x="-10140" y="218208"/>
                      <a:pt x="23198" y="2022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ihandform: Form 874">
                <a:extLst>
                  <a:ext uri="{FF2B5EF4-FFF2-40B4-BE49-F238E27FC236}">
                    <a16:creationId xmlns:a16="http://schemas.microsoft.com/office/drawing/2014/main" id="{9BF2FEAA-7A1F-49BE-ADCA-331CA22EB9A1}"/>
                  </a:ext>
                </a:extLst>
              </p:cNvPr>
              <p:cNvSpPr/>
              <p:nvPr/>
            </p:nvSpPr>
            <p:spPr bwMode="gray">
              <a:xfrm>
                <a:off x="6383545" y="5056536"/>
                <a:ext cx="1419225" cy="1419225"/>
              </a:xfrm>
              <a:custGeom>
                <a:avLst/>
                <a:gdLst>
                  <a:gd name="connsiteX0" fmla="*/ 710470 w 1419225"/>
                  <a:gd name="connsiteY0" fmla="*/ 0 h 1419225"/>
                  <a:gd name="connsiteX1" fmla="*/ 0 w 1419225"/>
                  <a:gd name="connsiteY1" fmla="*/ 710470 h 1419225"/>
                  <a:gd name="connsiteX2" fmla="*/ 710470 w 1419225"/>
                  <a:gd name="connsiteY2" fmla="*/ 1420939 h 1419225"/>
                  <a:gd name="connsiteX3" fmla="*/ 1420940 w 1419225"/>
                  <a:gd name="connsiteY3" fmla="*/ 710470 h 1419225"/>
                  <a:gd name="connsiteX4" fmla="*/ 710470 w 1419225"/>
                  <a:gd name="connsiteY4" fmla="*/ 0 h 1419225"/>
                  <a:gd name="connsiteX5" fmla="*/ 1110710 w 1419225"/>
                  <a:gd name="connsiteY5" fmla="*/ 816388 h 1419225"/>
                  <a:gd name="connsiteX6" fmla="*/ 816292 w 1419225"/>
                  <a:gd name="connsiteY6" fmla="*/ 816388 h 1419225"/>
                  <a:gd name="connsiteX7" fmla="*/ 816292 w 1419225"/>
                  <a:gd name="connsiteY7" fmla="*/ 1110806 h 1419225"/>
                  <a:gd name="connsiteX8" fmla="*/ 710470 w 1419225"/>
                  <a:gd name="connsiteY8" fmla="*/ 1216628 h 1419225"/>
                  <a:gd name="connsiteX9" fmla="*/ 604647 w 1419225"/>
                  <a:gd name="connsiteY9" fmla="*/ 1110806 h 1419225"/>
                  <a:gd name="connsiteX10" fmla="*/ 604647 w 1419225"/>
                  <a:gd name="connsiteY10" fmla="*/ 816388 h 1419225"/>
                  <a:gd name="connsiteX11" fmla="*/ 310515 w 1419225"/>
                  <a:gd name="connsiteY11" fmla="*/ 816388 h 1419225"/>
                  <a:gd name="connsiteX12" fmla="*/ 204502 w 1419225"/>
                  <a:gd name="connsiteY12" fmla="*/ 710565 h 1419225"/>
                  <a:gd name="connsiteX13" fmla="*/ 310515 w 1419225"/>
                  <a:gd name="connsiteY13" fmla="*/ 604742 h 1419225"/>
                  <a:gd name="connsiteX14" fmla="*/ 604742 w 1419225"/>
                  <a:gd name="connsiteY14" fmla="*/ 604742 h 1419225"/>
                  <a:gd name="connsiteX15" fmla="*/ 604742 w 1419225"/>
                  <a:gd name="connsiteY15" fmla="*/ 310515 h 1419225"/>
                  <a:gd name="connsiteX16" fmla="*/ 710565 w 1419225"/>
                  <a:gd name="connsiteY16" fmla="*/ 204502 h 1419225"/>
                  <a:gd name="connsiteX17" fmla="*/ 816388 w 1419225"/>
                  <a:gd name="connsiteY17" fmla="*/ 310515 h 1419225"/>
                  <a:gd name="connsiteX18" fmla="*/ 816388 w 1419225"/>
                  <a:gd name="connsiteY18" fmla="*/ 604742 h 1419225"/>
                  <a:gd name="connsiteX19" fmla="*/ 1110806 w 1419225"/>
                  <a:gd name="connsiteY19" fmla="*/ 604742 h 1419225"/>
                  <a:gd name="connsiteX20" fmla="*/ 1216628 w 1419225"/>
                  <a:gd name="connsiteY20" fmla="*/ 710565 h 1419225"/>
                  <a:gd name="connsiteX21" fmla="*/ 1110710 w 1419225"/>
                  <a:gd name="connsiteY21" fmla="*/ 816388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9225" h="1419225">
                    <a:moveTo>
                      <a:pt x="710470" y="0"/>
                    </a:moveTo>
                    <a:cubicBezTo>
                      <a:pt x="318040" y="0"/>
                      <a:pt x="0" y="318135"/>
                      <a:pt x="0" y="710470"/>
                    </a:cubicBezTo>
                    <a:cubicBezTo>
                      <a:pt x="0" y="1102805"/>
                      <a:pt x="318135" y="1420939"/>
                      <a:pt x="710470" y="1420939"/>
                    </a:cubicBezTo>
                    <a:cubicBezTo>
                      <a:pt x="1102900" y="1420939"/>
                      <a:pt x="1420940" y="1102805"/>
                      <a:pt x="1420940" y="710470"/>
                    </a:cubicBezTo>
                    <a:cubicBezTo>
                      <a:pt x="1420940" y="318135"/>
                      <a:pt x="1102900" y="0"/>
                      <a:pt x="710470" y="0"/>
                    </a:cubicBezTo>
                    <a:close/>
                    <a:moveTo>
                      <a:pt x="1110710" y="816388"/>
                    </a:moveTo>
                    <a:lnTo>
                      <a:pt x="816292" y="816388"/>
                    </a:lnTo>
                    <a:lnTo>
                      <a:pt x="816292" y="1110806"/>
                    </a:lnTo>
                    <a:cubicBezTo>
                      <a:pt x="816292" y="1169289"/>
                      <a:pt x="768763" y="1216628"/>
                      <a:pt x="710470" y="1216628"/>
                    </a:cubicBezTo>
                    <a:cubicBezTo>
                      <a:pt x="652082" y="1216628"/>
                      <a:pt x="604647" y="1169289"/>
                      <a:pt x="604647" y="1110806"/>
                    </a:cubicBezTo>
                    <a:lnTo>
                      <a:pt x="604647" y="816388"/>
                    </a:lnTo>
                    <a:lnTo>
                      <a:pt x="310515" y="816388"/>
                    </a:lnTo>
                    <a:cubicBezTo>
                      <a:pt x="251936" y="816388"/>
                      <a:pt x="204502" y="768953"/>
                      <a:pt x="204502" y="710565"/>
                    </a:cubicBezTo>
                    <a:cubicBezTo>
                      <a:pt x="204502" y="652177"/>
                      <a:pt x="251936" y="604742"/>
                      <a:pt x="310515" y="604742"/>
                    </a:cubicBezTo>
                    <a:lnTo>
                      <a:pt x="604742" y="604742"/>
                    </a:lnTo>
                    <a:lnTo>
                      <a:pt x="604742" y="310515"/>
                    </a:lnTo>
                    <a:cubicBezTo>
                      <a:pt x="604742" y="251936"/>
                      <a:pt x="652177" y="204502"/>
                      <a:pt x="710565" y="204502"/>
                    </a:cubicBezTo>
                    <a:cubicBezTo>
                      <a:pt x="768953" y="204502"/>
                      <a:pt x="816388" y="251936"/>
                      <a:pt x="816388" y="310515"/>
                    </a:cubicBezTo>
                    <a:lnTo>
                      <a:pt x="816388" y="604742"/>
                    </a:lnTo>
                    <a:lnTo>
                      <a:pt x="1110806" y="604742"/>
                    </a:lnTo>
                    <a:cubicBezTo>
                      <a:pt x="1169289" y="604742"/>
                      <a:pt x="1216628" y="652272"/>
                      <a:pt x="1216628" y="710565"/>
                    </a:cubicBezTo>
                    <a:cubicBezTo>
                      <a:pt x="1216533" y="768953"/>
                      <a:pt x="1169289" y="816388"/>
                      <a:pt x="1110710" y="81638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98" name="Gruppieren 7">
            <a:extLst>
              <a:ext uri="{FF2B5EF4-FFF2-40B4-BE49-F238E27FC236}">
                <a16:creationId xmlns:a16="http://schemas.microsoft.com/office/drawing/2014/main" id="{BE436B0E-1F6A-4122-A009-930B988AE616}"/>
              </a:ext>
            </a:extLst>
          </p:cNvPr>
          <p:cNvGrpSpPr/>
          <p:nvPr/>
        </p:nvGrpSpPr>
        <p:grpSpPr>
          <a:xfrm>
            <a:off x="8586545" y="4584722"/>
            <a:ext cx="3051737" cy="1512000"/>
            <a:chOff x="8760296" y="4248000"/>
            <a:chExt cx="3051737" cy="1512000"/>
          </a:xfrm>
        </p:grpSpPr>
        <p:sp>
          <p:nvSpPr>
            <p:cNvPr id="99" name="Abgerundetes Rechteck 19">
              <a:extLst>
                <a:ext uri="{FF2B5EF4-FFF2-40B4-BE49-F238E27FC236}">
                  <a16:creationId xmlns:a16="http://schemas.microsoft.com/office/drawing/2014/main" id="{81948882-5BFB-459D-A60F-4FC92091AB86}"/>
                </a:ext>
              </a:extLst>
            </p:cNvPr>
            <p:cNvSpPr/>
            <p:nvPr/>
          </p:nvSpPr>
          <p:spPr bwMode="gray">
            <a:xfrm>
              <a:off x="8760296" y="4248000"/>
              <a:ext cx="3051737" cy="1512000"/>
            </a:xfrm>
            <a:prstGeom prst="roundRect">
              <a:avLst>
                <a:gd name="adj" fmla="val 95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985838"/>
              <a:r>
                <a:rPr lang="en-US" sz="1200" dirty="0">
                  <a:solidFill>
                    <a:schemeClr val="tx1"/>
                  </a:solidFill>
                </a:rPr>
                <a:t>Sales configurator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Application optimized software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Tailored performance</a:t>
              </a:r>
            </a:p>
            <a:p>
              <a:pPr marL="1157288" indent="-171450">
                <a:spcBef>
                  <a:spcPts val="6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1"/>
                  </a:solidFill>
                </a:rPr>
                <a:t>Ease of product selection</a:t>
              </a:r>
            </a:p>
          </p:txBody>
        </p:sp>
        <p:grpSp>
          <p:nvGrpSpPr>
            <p:cNvPr id="106" name="Gruppieren 50">
              <a:extLst>
                <a:ext uri="{FF2B5EF4-FFF2-40B4-BE49-F238E27FC236}">
                  <a16:creationId xmlns:a16="http://schemas.microsoft.com/office/drawing/2014/main" id="{A2E72E82-4CB5-4CEA-8AA1-759B19AAF8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14315" y="4624899"/>
              <a:ext cx="893527" cy="849150"/>
              <a:chOff x="-2868998" y="3320987"/>
              <a:chExt cx="2301596" cy="2187291"/>
            </a:xfrm>
          </p:grpSpPr>
          <p:sp>
            <p:nvSpPr>
              <p:cNvPr id="107" name="Freihandform: Form 998">
                <a:extLst>
                  <a:ext uri="{FF2B5EF4-FFF2-40B4-BE49-F238E27FC236}">
                    <a16:creationId xmlns:a16="http://schemas.microsoft.com/office/drawing/2014/main" id="{A7CA9430-DA19-45B1-B8C5-3E2A060E3A6B}"/>
                  </a:ext>
                </a:extLst>
              </p:cNvPr>
              <p:cNvSpPr/>
              <p:nvPr/>
            </p:nvSpPr>
            <p:spPr bwMode="gray">
              <a:xfrm>
                <a:off x="-2868998" y="3320987"/>
                <a:ext cx="2301596" cy="2004985"/>
              </a:xfrm>
              <a:custGeom>
                <a:avLst/>
                <a:gdLst>
                  <a:gd name="connsiteX0" fmla="*/ 2078974 w 2301596"/>
                  <a:gd name="connsiteY0" fmla="*/ 1729361 h 2004985"/>
                  <a:gd name="connsiteX1" fmla="*/ 2080275 w 2301596"/>
                  <a:gd name="connsiteY1" fmla="*/ 1729361 h 2004985"/>
                  <a:gd name="connsiteX2" fmla="*/ 2078974 w 2301596"/>
                  <a:gd name="connsiteY2" fmla="*/ 1735806 h 2004985"/>
                  <a:gd name="connsiteX3" fmla="*/ 1985629 w 2301596"/>
                  <a:gd name="connsiteY3" fmla="*/ 1700024 h 2004985"/>
                  <a:gd name="connsiteX4" fmla="*/ 1986930 w 2301596"/>
                  <a:gd name="connsiteY4" fmla="*/ 1700024 h 2004985"/>
                  <a:gd name="connsiteX5" fmla="*/ 1985629 w 2301596"/>
                  <a:gd name="connsiteY5" fmla="*/ 1706469 h 2004985"/>
                  <a:gd name="connsiteX6" fmla="*/ 1679427 w 2301596"/>
                  <a:gd name="connsiteY6" fmla="*/ 1346519 h 2004985"/>
                  <a:gd name="connsiteX7" fmla="*/ 1737171 w 2301596"/>
                  <a:gd name="connsiteY7" fmla="*/ 1401222 h 2004985"/>
                  <a:gd name="connsiteX8" fmla="*/ 1748886 w 2301596"/>
                  <a:gd name="connsiteY8" fmla="*/ 1465992 h 2004985"/>
                  <a:gd name="connsiteX9" fmla="*/ 1727360 w 2301596"/>
                  <a:gd name="connsiteY9" fmla="*/ 1490091 h 2004985"/>
                  <a:gd name="connsiteX10" fmla="*/ 1703833 w 2301596"/>
                  <a:gd name="connsiteY10" fmla="*/ 1494567 h 2004985"/>
                  <a:gd name="connsiteX11" fmla="*/ 1681544 w 2301596"/>
                  <a:gd name="connsiteY11" fmla="*/ 1485042 h 2004985"/>
                  <a:gd name="connsiteX12" fmla="*/ 1650112 w 2301596"/>
                  <a:gd name="connsiteY12" fmla="*/ 1442847 h 2004985"/>
                  <a:gd name="connsiteX13" fmla="*/ 1637539 w 2301596"/>
                  <a:gd name="connsiteY13" fmla="*/ 1409700 h 2004985"/>
                  <a:gd name="connsiteX14" fmla="*/ 1636872 w 2301596"/>
                  <a:gd name="connsiteY14" fmla="*/ 1375029 h 2004985"/>
                  <a:gd name="connsiteX15" fmla="*/ 1658494 w 2301596"/>
                  <a:gd name="connsiteY15" fmla="*/ 1351502 h 2004985"/>
                  <a:gd name="connsiteX16" fmla="*/ 1679427 w 2301596"/>
                  <a:gd name="connsiteY16" fmla="*/ 1346519 h 2004985"/>
                  <a:gd name="connsiteX17" fmla="*/ 1680390 w 2301596"/>
                  <a:gd name="connsiteY17" fmla="*/ 1314605 h 2004985"/>
                  <a:gd name="connsiteX18" fmla="*/ 1645159 w 2301596"/>
                  <a:gd name="connsiteY18" fmla="*/ 1324260 h 2004985"/>
                  <a:gd name="connsiteX19" fmla="*/ 1601344 w 2301596"/>
                  <a:gd name="connsiteY19" fmla="*/ 1379220 h 2004985"/>
                  <a:gd name="connsiteX20" fmla="*/ 1613250 w 2301596"/>
                  <a:gd name="connsiteY20" fmla="*/ 1460087 h 2004985"/>
                  <a:gd name="connsiteX21" fmla="*/ 1668781 w 2301596"/>
                  <a:gd name="connsiteY21" fmla="*/ 1518951 h 2004985"/>
                  <a:gd name="connsiteX22" fmla="*/ 1740790 w 2301596"/>
                  <a:gd name="connsiteY22" fmla="*/ 1517332 h 2004985"/>
                  <a:gd name="connsiteX23" fmla="*/ 1786034 w 2301596"/>
                  <a:gd name="connsiteY23" fmla="*/ 1459992 h 2004985"/>
                  <a:gd name="connsiteX24" fmla="*/ 1773270 w 2301596"/>
                  <a:gd name="connsiteY24" fmla="*/ 1382172 h 2004985"/>
                  <a:gd name="connsiteX25" fmla="*/ 1714692 w 2301596"/>
                  <a:gd name="connsiteY25" fmla="*/ 1321593 h 2004985"/>
                  <a:gd name="connsiteX26" fmla="*/ 1680390 w 2301596"/>
                  <a:gd name="connsiteY26" fmla="*/ 1314605 h 2004985"/>
                  <a:gd name="connsiteX27" fmla="*/ 1897858 w 2301596"/>
                  <a:gd name="connsiteY27" fmla="*/ 1200340 h 2004985"/>
                  <a:gd name="connsiteX28" fmla="*/ 1871283 w 2301596"/>
                  <a:gd name="connsiteY28" fmla="*/ 1213770 h 2004985"/>
                  <a:gd name="connsiteX29" fmla="*/ 1937958 w 2301596"/>
                  <a:gd name="connsiteY29" fmla="*/ 1346073 h 2004985"/>
                  <a:gd name="connsiteX30" fmla="*/ 1914812 w 2301596"/>
                  <a:gd name="connsiteY30" fmla="*/ 1329785 h 2004985"/>
                  <a:gd name="connsiteX31" fmla="*/ 1793940 w 2301596"/>
                  <a:gd name="connsiteY31" fmla="*/ 1252728 h 2004985"/>
                  <a:gd name="connsiteX32" fmla="*/ 1756697 w 2301596"/>
                  <a:gd name="connsiteY32" fmla="*/ 1271492 h 2004985"/>
                  <a:gd name="connsiteX33" fmla="*/ 1850899 w 2301596"/>
                  <a:gd name="connsiteY33" fmla="*/ 1458277 h 2004985"/>
                  <a:gd name="connsiteX34" fmla="*/ 1877950 w 2301596"/>
                  <a:gd name="connsiteY34" fmla="*/ 1444561 h 2004985"/>
                  <a:gd name="connsiteX35" fmla="*/ 1807561 w 2301596"/>
                  <a:gd name="connsiteY35" fmla="*/ 1305020 h 2004985"/>
                  <a:gd name="connsiteX36" fmla="*/ 1827849 w 2301596"/>
                  <a:gd name="connsiteY36" fmla="*/ 1320165 h 2004985"/>
                  <a:gd name="connsiteX37" fmla="*/ 1961104 w 2301596"/>
                  <a:gd name="connsiteY37" fmla="*/ 1402651 h 2004985"/>
                  <a:gd name="connsiteX38" fmla="*/ 1991869 w 2301596"/>
                  <a:gd name="connsiteY38" fmla="*/ 1387125 h 2004985"/>
                  <a:gd name="connsiteX39" fmla="*/ 1468014 w 2301596"/>
                  <a:gd name="connsiteY39" fmla="*/ 691147 h 2004985"/>
                  <a:gd name="connsiteX40" fmla="*/ 1567817 w 2301596"/>
                  <a:gd name="connsiteY40" fmla="*/ 746855 h 2004985"/>
                  <a:gd name="connsiteX41" fmla="*/ 1579818 w 2301596"/>
                  <a:gd name="connsiteY41" fmla="*/ 835152 h 2004985"/>
                  <a:gd name="connsiteX42" fmla="*/ 1736409 w 2301596"/>
                  <a:gd name="connsiteY42" fmla="*/ 922115 h 2004985"/>
                  <a:gd name="connsiteX43" fmla="*/ 1879855 w 2301596"/>
                  <a:gd name="connsiteY43" fmla="*/ 863727 h 2004985"/>
                  <a:gd name="connsiteX44" fmla="*/ 2028160 w 2301596"/>
                  <a:gd name="connsiteY44" fmla="*/ 926115 h 2004985"/>
                  <a:gd name="connsiteX45" fmla="*/ 2293145 w 2301596"/>
                  <a:gd name="connsiteY45" fmla="*/ 1576006 h 2004985"/>
                  <a:gd name="connsiteX46" fmla="*/ 2268392 w 2301596"/>
                  <a:gd name="connsiteY46" fmla="*/ 1699410 h 2004985"/>
                  <a:gd name="connsiteX47" fmla="*/ 2243133 w 2301596"/>
                  <a:gd name="connsiteY47" fmla="*/ 1716185 h 2004985"/>
                  <a:gd name="connsiteX48" fmla="*/ 2218896 w 2301596"/>
                  <a:gd name="connsiteY48" fmla="*/ 1706120 h 2004985"/>
                  <a:gd name="connsiteX49" fmla="*/ 2181082 w 2301596"/>
                  <a:gd name="connsiteY49" fmla="*/ 1720788 h 2004985"/>
                  <a:gd name="connsiteX50" fmla="*/ 2125551 w 2301596"/>
                  <a:gd name="connsiteY50" fmla="*/ 1673354 h 2004985"/>
                  <a:gd name="connsiteX51" fmla="*/ 2087260 w 2301596"/>
                  <a:gd name="connsiteY51" fmla="*/ 1688498 h 2004985"/>
                  <a:gd name="connsiteX52" fmla="*/ 2032301 w 2301596"/>
                  <a:gd name="connsiteY52" fmla="*/ 1644017 h 2004985"/>
                  <a:gd name="connsiteX53" fmla="*/ 1995154 w 2301596"/>
                  <a:gd name="connsiteY53" fmla="*/ 1658018 h 2004985"/>
                  <a:gd name="connsiteX54" fmla="*/ 1995154 w 2301596"/>
                  <a:gd name="connsiteY54" fmla="*/ 1482473 h 2004985"/>
                  <a:gd name="connsiteX55" fmla="*/ 1938956 w 2301596"/>
                  <a:gd name="connsiteY55" fmla="*/ 1426275 h 2004985"/>
                  <a:gd name="connsiteX56" fmla="*/ 1882759 w 2301596"/>
                  <a:gd name="connsiteY56" fmla="*/ 1482473 h 2004985"/>
                  <a:gd name="connsiteX57" fmla="*/ 1883241 w 2301596"/>
                  <a:gd name="connsiteY57" fmla="*/ 1834039 h 2004985"/>
                  <a:gd name="connsiteX58" fmla="*/ 1883292 w 2301596"/>
                  <a:gd name="connsiteY58" fmla="*/ 1866079 h 2004985"/>
                  <a:gd name="connsiteX59" fmla="*/ 1871104 w 2301596"/>
                  <a:gd name="connsiteY59" fmla="*/ 1871049 h 2004985"/>
                  <a:gd name="connsiteX60" fmla="*/ 1870757 w 2301596"/>
                  <a:gd name="connsiteY60" fmla="*/ 1808894 h 2004985"/>
                  <a:gd name="connsiteX61" fmla="*/ 1814560 w 2301596"/>
                  <a:gd name="connsiteY61" fmla="*/ 1752697 h 2004985"/>
                  <a:gd name="connsiteX62" fmla="*/ 1758362 w 2301596"/>
                  <a:gd name="connsiteY62" fmla="*/ 1808894 h 2004985"/>
                  <a:gd name="connsiteX63" fmla="*/ 1758362 w 2301596"/>
                  <a:gd name="connsiteY63" fmla="*/ 1917018 h 2004985"/>
                  <a:gd name="connsiteX64" fmla="*/ 1563340 w 2301596"/>
                  <a:gd name="connsiteY64" fmla="*/ 1996535 h 2004985"/>
                  <a:gd name="connsiteX65" fmla="*/ 1414940 w 2301596"/>
                  <a:gd name="connsiteY65" fmla="*/ 1934146 h 2004985"/>
                  <a:gd name="connsiteX66" fmla="*/ 1340074 w 2301596"/>
                  <a:gd name="connsiteY66" fmla="*/ 1750409 h 2004985"/>
                  <a:gd name="connsiteX67" fmla="*/ 1338740 w 2301596"/>
                  <a:gd name="connsiteY67" fmla="*/ 1723358 h 2004985"/>
                  <a:gd name="connsiteX68" fmla="*/ 1348170 w 2301596"/>
                  <a:gd name="connsiteY68" fmla="*/ 1716786 h 2004985"/>
                  <a:gd name="connsiteX69" fmla="*/ 1370173 w 2301596"/>
                  <a:gd name="connsiteY69" fmla="*/ 1714500 h 2004985"/>
                  <a:gd name="connsiteX70" fmla="*/ 1475329 w 2301596"/>
                  <a:gd name="connsiteY70" fmla="*/ 1705546 h 2004985"/>
                  <a:gd name="connsiteX71" fmla="*/ 1493331 w 2301596"/>
                  <a:gd name="connsiteY71" fmla="*/ 1696593 h 2004985"/>
                  <a:gd name="connsiteX72" fmla="*/ 1564006 w 2301596"/>
                  <a:gd name="connsiteY72" fmla="*/ 1484090 h 2004985"/>
                  <a:gd name="connsiteX73" fmla="*/ 1364934 w 2301596"/>
                  <a:gd name="connsiteY73" fmla="*/ 1381601 h 2004985"/>
                  <a:gd name="connsiteX74" fmla="*/ 1345789 w 2301596"/>
                  <a:gd name="connsiteY74" fmla="*/ 1387792 h 2004985"/>
                  <a:gd name="connsiteX75" fmla="*/ 1264350 w 2301596"/>
                  <a:gd name="connsiteY75" fmla="*/ 1454943 h 2004985"/>
                  <a:gd name="connsiteX76" fmla="*/ 1247014 w 2301596"/>
                  <a:gd name="connsiteY76" fmla="*/ 1468659 h 2004985"/>
                  <a:gd name="connsiteX77" fmla="*/ 1235680 w 2301596"/>
                  <a:gd name="connsiteY77" fmla="*/ 1470564 h 2004985"/>
                  <a:gd name="connsiteX78" fmla="*/ 1217773 w 2301596"/>
                  <a:gd name="connsiteY78" fmla="*/ 1450276 h 2004985"/>
                  <a:gd name="connsiteX79" fmla="*/ 1150050 w 2301596"/>
                  <a:gd name="connsiteY79" fmla="*/ 1284160 h 2004985"/>
                  <a:gd name="connsiteX80" fmla="*/ 1212439 w 2301596"/>
                  <a:gd name="connsiteY80" fmla="*/ 1135761 h 2004985"/>
                  <a:gd name="connsiteX81" fmla="*/ 1356076 w 2301596"/>
                  <a:gd name="connsiteY81" fmla="*/ 1077182 h 2004985"/>
                  <a:gd name="connsiteX82" fmla="*/ 1407225 w 2301596"/>
                  <a:gd name="connsiteY82" fmla="*/ 905541 h 2004985"/>
                  <a:gd name="connsiteX83" fmla="*/ 1354075 w 2301596"/>
                  <a:gd name="connsiteY83" fmla="*/ 834009 h 2004985"/>
                  <a:gd name="connsiteX84" fmla="*/ 1424370 w 2301596"/>
                  <a:gd name="connsiteY84" fmla="*/ 700754 h 2004985"/>
                  <a:gd name="connsiteX85" fmla="*/ 1468014 w 2301596"/>
                  <a:gd name="connsiteY85" fmla="*/ 691147 h 2004985"/>
                  <a:gd name="connsiteX86" fmla="*/ 520827 w 2301596"/>
                  <a:gd name="connsiteY86" fmla="*/ 401193 h 2004985"/>
                  <a:gd name="connsiteX87" fmla="*/ 568452 w 2301596"/>
                  <a:gd name="connsiteY87" fmla="*/ 481012 h 2004985"/>
                  <a:gd name="connsiteX88" fmla="*/ 549783 w 2301596"/>
                  <a:gd name="connsiteY88" fmla="*/ 544163 h 2004985"/>
                  <a:gd name="connsiteX89" fmla="*/ 519779 w 2301596"/>
                  <a:gd name="connsiteY89" fmla="*/ 555974 h 2004985"/>
                  <a:gd name="connsiteX90" fmla="*/ 496824 w 2301596"/>
                  <a:gd name="connsiteY90" fmla="*/ 549402 h 2004985"/>
                  <a:gd name="connsiteX91" fmla="*/ 481203 w 2301596"/>
                  <a:gd name="connsiteY91" fmla="*/ 530828 h 2004985"/>
                  <a:gd name="connsiteX92" fmla="*/ 472154 w 2301596"/>
                  <a:gd name="connsiteY92" fmla="*/ 479012 h 2004985"/>
                  <a:gd name="connsiteX93" fmla="*/ 475869 w 2301596"/>
                  <a:gd name="connsiteY93" fmla="*/ 443770 h 2004985"/>
                  <a:gd name="connsiteX94" fmla="*/ 490919 w 2301596"/>
                  <a:gd name="connsiteY94" fmla="*/ 412528 h 2004985"/>
                  <a:gd name="connsiteX95" fmla="*/ 520827 w 2301596"/>
                  <a:gd name="connsiteY95" fmla="*/ 401193 h 2004985"/>
                  <a:gd name="connsiteX96" fmla="*/ 521208 w 2301596"/>
                  <a:gd name="connsiteY96" fmla="*/ 370808 h 2004985"/>
                  <a:gd name="connsiteX97" fmla="*/ 457295 w 2301596"/>
                  <a:gd name="connsiteY97" fmla="*/ 400240 h 2004985"/>
                  <a:gd name="connsiteX98" fmla="*/ 431578 w 2301596"/>
                  <a:gd name="connsiteY98" fmla="*/ 477774 h 2004985"/>
                  <a:gd name="connsiteX99" fmla="*/ 454724 w 2301596"/>
                  <a:gd name="connsiteY99" fmla="*/ 555307 h 2004985"/>
                  <a:gd name="connsiteX100" fmla="*/ 519684 w 2301596"/>
                  <a:gd name="connsiteY100" fmla="*/ 586263 h 2004985"/>
                  <a:gd name="connsiteX101" fmla="*/ 585883 w 2301596"/>
                  <a:gd name="connsiteY101" fmla="*/ 555498 h 2004985"/>
                  <a:gd name="connsiteX102" fmla="*/ 609505 w 2301596"/>
                  <a:gd name="connsiteY102" fmla="*/ 480250 h 2004985"/>
                  <a:gd name="connsiteX103" fmla="*/ 584549 w 2301596"/>
                  <a:gd name="connsiteY103" fmla="*/ 399764 h 2004985"/>
                  <a:gd name="connsiteX104" fmla="*/ 521208 w 2301596"/>
                  <a:gd name="connsiteY104" fmla="*/ 370808 h 2004985"/>
                  <a:gd name="connsiteX105" fmla="*/ 326708 w 2301596"/>
                  <a:gd name="connsiteY105" fmla="*/ 370808 h 2004985"/>
                  <a:gd name="connsiteX106" fmla="*/ 281845 w 2301596"/>
                  <a:gd name="connsiteY106" fmla="*/ 381666 h 2004985"/>
                  <a:gd name="connsiteX107" fmla="*/ 252603 w 2301596"/>
                  <a:gd name="connsiteY107" fmla="*/ 433197 h 2004985"/>
                  <a:gd name="connsiteX108" fmla="*/ 264700 w 2301596"/>
                  <a:gd name="connsiteY108" fmla="*/ 469201 h 2004985"/>
                  <a:gd name="connsiteX109" fmla="*/ 279464 w 2301596"/>
                  <a:gd name="connsiteY109" fmla="*/ 481488 h 2004985"/>
                  <a:gd name="connsiteX110" fmla="*/ 304514 w 2301596"/>
                  <a:gd name="connsiteY110" fmla="*/ 490537 h 2004985"/>
                  <a:gd name="connsiteX111" fmla="*/ 344519 w 2301596"/>
                  <a:gd name="connsiteY111" fmla="*/ 500920 h 2004985"/>
                  <a:gd name="connsiteX112" fmla="*/ 370427 w 2301596"/>
                  <a:gd name="connsiteY112" fmla="*/ 526161 h 2004985"/>
                  <a:gd name="connsiteX113" fmla="*/ 360902 w 2301596"/>
                  <a:gd name="connsiteY113" fmla="*/ 546544 h 2004985"/>
                  <a:gd name="connsiteX114" fmla="*/ 328994 w 2301596"/>
                  <a:gd name="connsiteY114" fmla="*/ 555783 h 2004985"/>
                  <a:gd name="connsiteX115" fmla="*/ 289751 w 2301596"/>
                  <a:gd name="connsiteY115" fmla="*/ 544925 h 2004985"/>
                  <a:gd name="connsiteX116" fmla="*/ 278130 w 2301596"/>
                  <a:gd name="connsiteY116" fmla="*/ 524827 h 2004985"/>
                  <a:gd name="connsiteX117" fmla="*/ 241459 w 2301596"/>
                  <a:gd name="connsiteY117" fmla="*/ 532638 h 2004985"/>
                  <a:gd name="connsiteX118" fmla="*/ 250031 w 2301596"/>
                  <a:gd name="connsiteY118" fmla="*/ 552545 h 2004985"/>
                  <a:gd name="connsiteX119" fmla="*/ 262604 w 2301596"/>
                  <a:gd name="connsiteY119" fmla="*/ 566261 h 2004985"/>
                  <a:gd name="connsiteX120" fmla="*/ 326994 w 2301596"/>
                  <a:gd name="connsiteY120" fmla="*/ 586073 h 2004985"/>
                  <a:gd name="connsiteX121" fmla="*/ 389859 w 2301596"/>
                  <a:gd name="connsiteY121" fmla="*/ 566261 h 2004985"/>
                  <a:gd name="connsiteX122" fmla="*/ 410433 w 2301596"/>
                  <a:gd name="connsiteY122" fmla="*/ 520446 h 2004985"/>
                  <a:gd name="connsiteX123" fmla="*/ 400431 w 2301596"/>
                  <a:gd name="connsiteY123" fmla="*/ 486537 h 2004985"/>
                  <a:gd name="connsiteX124" fmla="*/ 355949 w 2301596"/>
                  <a:gd name="connsiteY124" fmla="*/ 461105 h 2004985"/>
                  <a:gd name="connsiteX125" fmla="*/ 320421 w 2301596"/>
                  <a:gd name="connsiteY125" fmla="*/ 452247 h 2004985"/>
                  <a:gd name="connsiteX126" fmla="*/ 291275 w 2301596"/>
                  <a:gd name="connsiteY126" fmla="*/ 426815 h 2004985"/>
                  <a:gd name="connsiteX127" fmla="*/ 300609 w 2301596"/>
                  <a:gd name="connsiteY127" fmla="*/ 408432 h 2004985"/>
                  <a:gd name="connsiteX128" fmla="*/ 326803 w 2301596"/>
                  <a:gd name="connsiteY128" fmla="*/ 401098 h 2004985"/>
                  <a:gd name="connsiteX129" fmla="*/ 355473 w 2301596"/>
                  <a:gd name="connsiteY129" fmla="*/ 409099 h 2004985"/>
                  <a:gd name="connsiteX130" fmla="*/ 366046 w 2301596"/>
                  <a:gd name="connsiteY130" fmla="*/ 424910 h 2004985"/>
                  <a:gd name="connsiteX131" fmla="*/ 401955 w 2301596"/>
                  <a:gd name="connsiteY131" fmla="*/ 415861 h 2004985"/>
                  <a:gd name="connsiteX132" fmla="*/ 384144 w 2301596"/>
                  <a:gd name="connsiteY132" fmla="*/ 388906 h 2004985"/>
                  <a:gd name="connsiteX133" fmla="*/ 326708 w 2301596"/>
                  <a:gd name="connsiteY133" fmla="*/ 370808 h 2004985"/>
                  <a:gd name="connsiteX134" fmla="*/ 113824 w 2301596"/>
                  <a:gd name="connsiteY134" fmla="*/ 0 h 2004985"/>
                  <a:gd name="connsiteX135" fmla="*/ 834581 w 2301596"/>
                  <a:gd name="connsiteY135" fmla="*/ 0 h 2004985"/>
                  <a:gd name="connsiteX136" fmla="*/ 948404 w 2301596"/>
                  <a:gd name="connsiteY136" fmla="*/ 113824 h 2004985"/>
                  <a:gd name="connsiteX137" fmla="*/ 948404 w 2301596"/>
                  <a:gd name="connsiteY137" fmla="*/ 312325 h 2004985"/>
                  <a:gd name="connsiteX138" fmla="*/ 939451 w 2301596"/>
                  <a:gd name="connsiteY138" fmla="*/ 337852 h 2004985"/>
                  <a:gd name="connsiteX139" fmla="*/ 928211 w 2301596"/>
                  <a:gd name="connsiteY139" fmla="*/ 340328 h 2004985"/>
                  <a:gd name="connsiteX140" fmla="*/ 906971 w 2301596"/>
                  <a:gd name="connsiteY140" fmla="*/ 334137 h 2004985"/>
                  <a:gd name="connsiteX141" fmla="*/ 806196 w 2301596"/>
                  <a:gd name="connsiteY141" fmla="*/ 302800 h 2004985"/>
                  <a:gd name="connsiteX142" fmla="*/ 786194 w 2301596"/>
                  <a:gd name="connsiteY142" fmla="*/ 304229 h 2004985"/>
                  <a:gd name="connsiteX143" fmla="*/ 640461 w 2301596"/>
                  <a:gd name="connsiteY143" fmla="*/ 474250 h 2004985"/>
                  <a:gd name="connsiteX144" fmla="*/ 786194 w 2301596"/>
                  <a:gd name="connsiteY144" fmla="*/ 644271 h 2004985"/>
                  <a:gd name="connsiteX145" fmla="*/ 806196 w 2301596"/>
                  <a:gd name="connsiteY145" fmla="*/ 645700 h 2004985"/>
                  <a:gd name="connsiteX146" fmla="*/ 906971 w 2301596"/>
                  <a:gd name="connsiteY146" fmla="*/ 614363 h 2004985"/>
                  <a:gd name="connsiteX147" fmla="*/ 928211 w 2301596"/>
                  <a:gd name="connsiteY147" fmla="*/ 608171 h 2004985"/>
                  <a:gd name="connsiteX148" fmla="*/ 939356 w 2301596"/>
                  <a:gd name="connsiteY148" fmla="*/ 610648 h 2004985"/>
                  <a:gd name="connsiteX149" fmla="*/ 948309 w 2301596"/>
                  <a:gd name="connsiteY149" fmla="*/ 636175 h 2004985"/>
                  <a:gd name="connsiteX150" fmla="*/ 948309 w 2301596"/>
                  <a:gd name="connsiteY150" fmla="*/ 833914 h 2004985"/>
                  <a:gd name="connsiteX151" fmla="*/ 834485 w 2301596"/>
                  <a:gd name="connsiteY151" fmla="*/ 947738 h 2004985"/>
                  <a:gd name="connsiteX152" fmla="*/ 661035 w 2301596"/>
                  <a:gd name="connsiteY152" fmla="*/ 947738 h 2004985"/>
                  <a:gd name="connsiteX153" fmla="*/ 567214 w 2301596"/>
                  <a:gd name="connsiteY153" fmla="*/ 1069086 h 2004985"/>
                  <a:gd name="connsiteX154" fmla="*/ 589502 w 2301596"/>
                  <a:gd name="connsiteY154" fmla="*/ 1155383 h 2004985"/>
                  <a:gd name="connsiteX155" fmla="*/ 474155 w 2301596"/>
                  <a:gd name="connsiteY155" fmla="*/ 1252252 h 2004985"/>
                  <a:gd name="connsiteX156" fmla="*/ 358807 w 2301596"/>
                  <a:gd name="connsiteY156" fmla="*/ 1155383 h 2004985"/>
                  <a:gd name="connsiteX157" fmla="*/ 381095 w 2301596"/>
                  <a:gd name="connsiteY157" fmla="*/ 1069086 h 2004985"/>
                  <a:gd name="connsiteX158" fmla="*/ 287274 w 2301596"/>
                  <a:gd name="connsiteY158" fmla="*/ 947738 h 2004985"/>
                  <a:gd name="connsiteX159" fmla="*/ 113824 w 2301596"/>
                  <a:gd name="connsiteY159" fmla="*/ 947738 h 2004985"/>
                  <a:gd name="connsiteX160" fmla="*/ 0 w 2301596"/>
                  <a:gd name="connsiteY160" fmla="*/ 833914 h 2004985"/>
                  <a:gd name="connsiteX161" fmla="*/ 0 w 2301596"/>
                  <a:gd name="connsiteY161" fmla="*/ 113824 h 2004985"/>
                  <a:gd name="connsiteX162" fmla="*/ 113824 w 2301596"/>
                  <a:gd name="connsiteY162" fmla="*/ 0 h 200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2301596" h="2004985">
                    <a:moveTo>
                      <a:pt x="2078974" y="1729361"/>
                    </a:moveTo>
                    <a:lnTo>
                      <a:pt x="2080275" y="1729361"/>
                    </a:lnTo>
                    <a:lnTo>
                      <a:pt x="2078974" y="1735806"/>
                    </a:lnTo>
                    <a:close/>
                    <a:moveTo>
                      <a:pt x="1985629" y="1700024"/>
                    </a:moveTo>
                    <a:lnTo>
                      <a:pt x="1986930" y="1700024"/>
                    </a:lnTo>
                    <a:lnTo>
                      <a:pt x="1985629" y="1706469"/>
                    </a:lnTo>
                    <a:close/>
                    <a:moveTo>
                      <a:pt x="1679427" y="1346519"/>
                    </a:moveTo>
                    <a:cubicBezTo>
                      <a:pt x="1699934" y="1347341"/>
                      <a:pt x="1719169" y="1365575"/>
                      <a:pt x="1737171" y="1401222"/>
                    </a:cubicBezTo>
                    <a:cubicBezTo>
                      <a:pt x="1750982" y="1428559"/>
                      <a:pt x="1754887" y="1450181"/>
                      <a:pt x="1748886" y="1465992"/>
                    </a:cubicBezTo>
                    <a:cubicBezTo>
                      <a:pt x="1744790" y="1476946"/>
                      <a:pt x="1737552" y="1484947"/>
                      <a:pt x="1727360" y="1490091"/>
                    </a:cubicBezTo>
                    <a:cubicBezTo>
                      <a:pt x="1719549" y="1493996"/>
                      <a:pt x="1711739" y="1495520"/>
                      <a:pt x="1703833" y="1494567"/>
                    </a:cubicBezTo>
                    <a:cubicBezTo>
                      <a:pt x="1695546" y="1493520"/>
                      <a:pt x="1688117" y="1490376"/>
                      <a:pt x="1681544" y="1485042"/>
                    </a:cubicBezTo>
                    <a:cubicBezTo>
                      <a:pt x="1669829" y="1475327"/>
                      <a:pt x="1659447" y="1461325"/>
                      <a:pt x="1650112" y="1442847"/>
                    </a:cubicBezTo>
                    <a:cubicBezTo>
                      <a:pt x="1644397" y="1431512"/>
                      <a:pt x="1640206" y="1420463"/>
                      <a:pt x="1637539" y="1409700"/>
                    </a:cubicBezTo>
                    <a:cubicBezTo>
                      <a:pt x="1633919" y="1395507"/>
                      <a:pt x="1633729" y="1383982"/>
                      <a:pt x="1636872" y="1375029"/>
                    </a:cubicBezTo>
                    <a:cubicBezTo>
                      <a:pt x="1640492" y="1364837"/>
                      <a:pt x="1647731" y="1356931"/>
                      <a:pt x="1658494" y="1351502"/>
                    </a:cubicBezTo>
                    <a:cubicBezTo>
                      <a:pt x="1665614" y="1347907"/>
                      <a:pt x="1672591" y="1346246"/>
                      <a:pt x="1679427" y="1346519"/>
                    </a:cubicBezTo>
                    <a:close/>
                    <a:moveTo>
                      <a:pt x="1680390" y="1314605"/>
                    </a:moveTo>
                    <a:cubicBezTo>
                      <a:pt x="1668805" y="1315045"/>
                      <a:pt x="1657066" y="1318260"/>
                      <a:pt x="1645159" y="1324260"/>
                    </a:cubicBezTo>
                    <a:cubicBezTo>
                      <a:pt x="1621918" y="1335976"/>
                      <a:pt x="1607250" y="1354264"/>
                      <a:pt x="1601344" y="1379220"/>
                    </a:cubicBezTo>
                    <a:cubicBezTo>
                      <a:pt x="1595058" y="1405032"/>
                      <a:pt x="1599058" y="1431988"/>
                      <a:pt x="1613250" y="1460087"/>
                    </a:cubicBezTo>
                    <a:cubicBezTo>
                      <a:pt x="1626966" y="1487519"/>
                      <a:pt x="1645540" y="1507140"/>
                      <a:pt x="1668781" y="1518951"/>
                    </a:cubicBezTo>
                    <a:cubicBezTo>
                      <a:pt x="1691831" y="1530477"/>
                      <a:pt x="1715739" y="1529905"/>
                      <a:pt x="1740790" y="1517332"/>
                    </a:cubicBezTo>
                    <a:cubicBezTo>
                      <a:pt x="1765746" y="1504664"/>
                      <a:pt x="1780890" y="1485614"/>
                      <a:pt x="1786034" y="1459992"/>
                    </a:cubicBezTo>
                    <a:cubicBezTo>
                      <a:pt x="1790987" y="1434846"/>
                      <a:pt x="1786796" y="1408938"/>
                      <a:pt x="1773270" y="1382172"/>
                    </a:cubicBezTo>
                    <a:cubicBezTo>
                      <a:pt x="1758411" y="1352740"/>
                      <a:pt x="1738885" y="1332547"/>
                      <a:pt x="1714692" y="1321593"/>
                    </a:cubicBezTo>
                    <a:cubicBezTo>
                      <a:pt x="1703405" y="1316498"/>
                      <a:pt x="1691975" y="1314164"/>
                      <a:pt x="1680390" y="1314605"/>
                    </a:cubicBezTo>
                    <a:close/>
                    <a:moveTo>
                      <a:pt x="1897858" y="1200340"/>
                    </a:moveTo>
                    <a:lnTo>
                      <a:pt x="1871283" y="1213770"/>
                    </a:lnTo>
                    <a:lnTo>
                      <a:pt x="1937958" y="1346073"/>
                    </a:lnTo>
                    <a:cubicBezTo>
                      <a:pt x="1923575" y="1335881"/>
                      <a:pt x="1915860" y="1330451"/>
                      <a:pt x="1914812" y="1329785"/>
                    </a:cubicBezTo>
                    <a:lnTo>
                      <a:pt x="1793940" y="1252728"/>
                    </a:lnTo>
                    <a:lnTo>
                      <a:pt x="1756697" y="1271492"/>
                    </a:lnTo>
                    <a:lnTo>
                      <a:pt x="1850899" y="1458277"/>
                    </a:lnTo>
                    <a:lnTo>
                      <a:pt x="1877950" y="1444561"/>
                    </a:lnTo>
                    <a:lnTo>
                      <a:pt x="1807561" y="1305020"/>
                    </a:lnTo>
                    <a:lnTo>
                      <a:pt x="1827849" y="1320165"/>
                    </a:lnTo>
                    <a:lnTo>
                      <a:pt x="1961104" y="1402651"/>
                    </a:lnTo>
                    <a:lnTo>
                      <a:pt x="1991869" y="1387125"/>
                    </a:lnTo>
                    <a:close/>
                    <a:moveTo>
                      <a:pt x="1468014" y="691147"/>
                    </a:moveTo>
                    <a:cubicBezTo>
                      <a:pt x="1511221" y="689330"/>
                      <a:pt x="1550958" y="710136"/>
                      <a:pt x="1567817" y="746855"/>
                    </a:cubicBezTo>
                    <a:cubicBezTo>
                      <a:pt x="1575817" y="759237"/>
                      <a:pt x="1587438" y="786765"/>
                      <a:pt x="1579818" y="835152"/>
                    </a:cubicBezTo>
                    <a:cubicBezTo>
                      <a:pt x="1570007" y="897350"/>
                      <a:pt x="1619347" y="969930"/>
                      <a:pt x="1736409" y="922115"/>
                    </a:cubicBezTo>
                    <a:lnTo>
                      <a:pt x="1879855" y="863727"/>
                    </a:lnTo>
                    <a:cubicBezTo>
                      <a:pt x="1938053" y="839914"/>
                      <a:pt x="2004442" y="867918"/>
                      <a:pt x="2028160" y="926115"/>
                    </a:cubicBezTo>
                    <a:lnTo>
                      <a:pt x="2293145" y="1576006"/>
                    </a:lnTo>
                    <a:cubicBezTo>
                      <a:pt x="2310934" y="1619726"/>
                      <a:pt x="2299682" y="1668000"/>
                      <a:pt x="2268392" y="1699410"/>
                    </a:cubicBezTo>
                    <a:lnTo>
                      <a:pt x="2243133" y="1716185"/>
                    </a:lnTo>
                    <a:lnTo>
                      <a:pt x="2218896" y="1706120"/>
                    </a:lnTo>
                    <a:cubicBezTo>
                      <a:pt x="2204323" y="1706120"/>
                      <a:pt x="2191083" y="1711644"/>
                      <a:pt x="2181082" y="1720788"/>
                    </a:cubicBezTo>
                    <a:cubicBezTo>
                      <a:pt x="2176891" y="1693928"/>
                      <a:pt x="2153554" y="1673354"/>
                      <a:pt x="2125551" y="1673354"/>
                    </a:cubicBezTo>
                    <a:cubicBezTo>
                      <a:pt x="2110787" y="1673354"/>
                      <a:pt x="2097262" y="1679069"/>
                      <a:pt x="2087260" y="1688498"/>
                    </a:cubicBezTo>
                    <a:cubicBezTo>
                      <a:pt x="2081831" y="1663162"/>
                      <a:pt x="2059257" y="1644017"/>
                      <a:pt x="2032301" y="1644017"/>
                    </a:cubicBezTo>
                    <a:cubicBezTo>
                      <a:pt x="2018014" y="1644017"/>
                      <a:pt x="2005060" y="1649255"/>
                      <a:pt x="1995154" y="1658018"/>
                    </a:cubicBezTo>
                    <a:lnTo>
                      <a:pt x="1995154" y="1482473"/>
                    </a:lnTo>
                    <a:cubicBezTo>
                      <a:pt x="1995154" y="1451516"/>
                      <a:pt x="1969912" y="1426275"/>
                      <a:pt x="1938956" y="1426275"/>
                    </a:cubicBezTo>
                    <a:cubicBezTo>
                      <a:pt x="1908000" y="1426275"/>
                      <a:pt x="1882759" y="1451516"/>
                      <a:pt x="1882759" y="1482473"/>
                    </a:cubicBezTo>
                    <a:cubicBezTo>
                      <a:pt x="1882759" y="1482473"/>
                      <a:pt x="1883027" y="1694000"/>
                      <a:pt x="1883241" y="1834039"/>
                    </a:cubicBezTo>
                    <a:lnTo>
                      <a:pt x="1883292" y="1866079"/>
                    </a:lnTo>
                    <a:lnTo>
                      <a:pt x="1871104" y="1871049"/>
                    </a:lnTo>
                    <a:lnTo>
                      <a:pt x="1870757" y="1808894"/>
                    </a:lnTo>
                    <a:cubicBezTo>
                      <a:pt x="1870757" y="1777938"/>
                      <a:pt x="1845516" y="1752697"/>
                      <a:pt x="1814560" y="1752697"/>
                    </a:cubicBezTo>
                    <a:cubicBezTo>
                      <a:pt x="1783603" y="1752697"/>
                      <a:pt x="1758362" y="1777938"/>
                      <a:pt x="1758362" y="1808894"/>
                    </a:cubicBezTo>
                    <a:lnTo>
                      <a:pt x="1758362" y="1917018"/>
                    </a:lnTo>
                    <a:lnTo>
                      <a:pt x="1563340" y="1996535"/>
                    </a:lnTo>
                    <a:cubicBezTo>
                      <a:pt x="1505142" y="2020252"/>
                      <a:pt x="1438657" y="1992344"/>
                      <a:pt x="1414940" y="1934146"/>
                    </a:cubicBezTo>
                    <a:lnTo>
                      <a:pt x="1340074" y="1750409"/>
                    </a:lnTo>
                    <a:cubicBezTo>
                      <a:pt x="1336264" y="1741074"/>
                      <a:pt x="1334454" y="1728120"/>
                      <a:pt x="1338740" y="1723358"/>
                    </a:cubicBezTo>
                    <a:cubicBezTo>
                      <a:pt x="1341121" y="1720596"/>
                      <a:pt x="1344265" y="1718405"/>
                      <a:pt x="1348170" y="1716786"/>
                    </a:cubicBezTo>
                    <a:cubicBezTo>
                      <a:pt x="1354742" y="1714119"/>
                      <a:pt x="1362457" y="1713261"/>
                      <a:pt x="1370173" y="1714500"/>
                    </a:cubicBezTo>
                    <a:cubicBezTo>
                      <a:pt x="1409987" y="1720786"/>
                      <a:pt x="1445420" y="1717738"/>
                      <a:pt x="1475329" y="1705546"/>
                    </a:cubicBezTo>
                    <a:cubicBezTo>
                      <a:pt x="1481710" y="1702879"/>
                      <a:pt x="1487711" y="1699926"/>
                      <a:pt x="1493331" y="1696593"/>
                    </a:cubicBezTo>
                    <a:cubicBezTo>
                      <a:pt x="1567054" y="1660398"/>
                      <a:pt x="1598201" y="1567815"/>
                      <a:pt x="1564006" y="1484090"/>
                    </a:cubicBezTo>
                    <a:cubicBezTo>
                      <a:pt x="1529907" y="1400270"/>
                      <a:pt x="1443039" y="1355883"/>
                      <a:pt x="1364934" y="1381601"/>
                    </a:cubicBezTo>
                    <a:cubicBezTo>
                      <a:pt x="1358552" y="1383125"/>
                      <a:pt x="1352171" y="1385220"/>
                      <a:pt x="1345789" y="1387792"/>
                    </a:cubicBezTo>
                    <a:cubicBezTo>
                      <a:pt x="1315785" y="1400079"/>
                      <a:pt x="1288448" y="1422654"/>
                      <a:pt x="1264350" y="1454943"/>
                    </a:cubicBezTo>
                    <a:cubicBezTo>
                      <a:pt x="1259683" y="1461135"/>
                      <a:pt x="1253587" y="1465992"/>
                      <a:pt x="1247014" y="1468659"/>
                    </a:cubicBezTo>
                    <a:cubicBezTo>
                      <a:pt x="1243109" y="1470279"/>
                      <a:pt x="1239299" y="1470850"/>
                      <a:pt x="1235680" y="1470564"/>
                    </a:cubicBezTo>
                    <a:cubicBezTo>
                      <a:pt x="1229298" y="1470088"/>
                      <a:pt x="1221583" y="1459611"/>
                      <a:pt x="1217773" y="1450276"/>
                    </a:cubicBezTo>
                    <a:lnTo>
                      <a:pt x="1150050" y="1284160"/>
                    </a:lnTo>
                    <a:cubicBezTo>
                      <a:pt x="1126333" y="1225962"/>
                      <a:pt x="1154241" y="1159478"/>
                      <a:pt x="1212439" y="1135761"/>
                    </a:cubicBezTo>
                    <a:lnTo>
                      <a:pt x="1356076" y="1077182"/>
                    </a:lnTo>
                    <a:cubicBezTo>
                      <a:pt x="1473233" y="1029462"/>
                      <a:pt x="1457707" y="943165"/>
                      <a:pt x="1407225" y="905541"/>
                    </a:cubicBezTo>
                    <a:cubicBezTo>
                      <a:pt x="1367982" y="876204"/>
                      <a:pt x="1357028" y="848391"/>
                      <a:pt x="1354075" y="834009"/>
                    </a:cubicBezTo>
                    <a:cubicBezTo>
                      <a:pt x="1335978" y="783240"/>
                      <a:pt x="1366648" y="724281"/>
                      <a:pt x="1424370" y="700754"/>
                    </a:cubicBezTo>
                    <a:cubicBezTo>
                      <a:pt x="1438824" y="694872"/>
                      <a:pt x="1453612" y="691753"/>
                      <a:pt x="1468014" y="691147"/>
                    </a:cubicBezTo>
                    <a:close/>
                    <a:moveTo>
                      <a:pt x="520827" y="401193"/>
                    </a:moveTo>
                    <a:cubicBezTo>
                      <a:pt x="552736" y="401193"/>
                      <a:pt x="568738" y="427767"/>
                      <a:pt x="568452" y="481012"/>
                    </a:cubicBezTo>
                    <a:cubicBezTo>
                      <a:pt x="568452" y="511683"/>
                      <a:pt x="562261" y="532733"/>
                      <a:pt x="549783" y="544163"/>
                    </a:cubicBezTo>
                    <a:cubicBezTo>
                      <a:pt x="541211" y="552069"/>
                      <a:pt x="531209" y="555974"/>
                      <a:pt x="519779" y="555974"/>
                    </a:cubicBezTo>
                    <a:cubicBezTo>
                      <a:pt x="511112" y="555974"/>
                      <a:pt x="503492" y="553783"/>
                      <a:pt x="496824" y="549402"/>
                    </a:cubicBezTo>
                    <a:cubicBezTo>
                      <a:pt x="489871" y="544639"/>
                      <a:pt x="484632" y="538448"/>
                      <a:pt x="481203" y="530828"/>
                    </a:cubicBezTo>
                    <a:cubicBezTo>
                      <a:pt x="475202" y="516922"/>
                      <a:pt x="472154" y="499681"/>
                      <a:pt x="472154" y="479012"/>
                    </a:cubicBezTo>
                    <a:cubicBezTo>
                      <a:pt x="472154" y="466344"/>
                      <a:pt x="473393" y="454628"/>
                      <a:pt x="475869" y="443770"/>
                    </a:cubicBezTo>
                    <a:cubicBezTo>
                      <a:pt x="479108" y="429482"/>
                      <a:pt x="484061" y="419100"/>
                      <a:pt x="490919" y="412528"/>
                    </a:cubicBezTo>
                    <a:cubicBezTo>
                      <a:pt x="498824" y="405003"/>
                      <a:pt x="508730" y="401193"/>
                      <a:pt x="520827" y="401193"/>
                    </a:cubicBezTo>
                    <a:close/>
                    <a:moveTo>
                      <a:pt x="521208" y="370808"/>
                    </a:moveTo>
                    <a:cubicBezTo>
                      <a:pt x="495110" y="370808"/>
                      <a:pt x="473869" y="380619"/>
                      <a:pt x="457295" y="400240"/>
                    </a:cubicBezTo>
                    <a:cubicBezTo>
                      <a:pt x="440150" y="420433"/>
                      <a:pt x="431578" y="446341"/>
                      <a:pt x="431578" y="477774"/>
                    </a:cubicBezTo>
                    <a:cubicBezTo>
                      <a:pt x="431578" y="508444"/>
                      <a:pt x="439293" y="534257"/>
                      <a:pt x="454724" y="555307"/>
                    </a:cubicBezTo>
                    <a:cubicBezTo>
                      <a:pt x="470059" y="575977"/>
                      <a:pt x="491681" y="586263"/>
                      <a:pt x="519684" y="586263"/>
                    </a:cubicBezTo>
                    <a:cubicBezTo>
                      <a:pt x="547688" y="586263"/>
                      <a:pt x="569786" y="576072"/>
                      <a:pt x="585883" y="555498"/>
                    </a:cubicBezTo>
                    <a:cubicBezTo>
                      <a:pt x="601599" y="535305"/>
                      <a:pt x="609505" y="510159"/>
                      <a:pt x="609505" y="480250"/>
                    </a:cubicBezTo>
                    <a:cubicBezTo>
                      <a:pt x="609505" y="447199"/>
                      <a:pt x="601218" y="420433"/>
                      <a:pt x="584549" y="399764"/>
                    </a:cubicBezTo>
                    <a:cubicBezTo>
                      <a:pt x="568928" y="380428"/>
                      <a:pt x="547878" y="370808"/>
                      <a:pt x="521208" y="370808"/>
                    </a:cubicBezTo>
                    <a:close/>
                    <a:moveTo>
                      <a:pt x="326708" y="370808"/>
                    </a:moveTo>
                    <a:cubicBezTo>
                      <a:pt x="309468" y="370808"/>
                      <a:pt x="294513" y="374428"/>
                      <a:pt x="281845" y="381666"/>
                    </a:cubicBezTo>
                    <a:cubicBezTo>
                      <a:pt x="262319" y="392906"/>
                      <a:pt x="252603" y="410146"/>
                      <a:pt x="252603" y="433197"/>
                    </a:cubicBezTo>
                    <a:cubicBezTo>
                      <a:pt x="252603" y="446817"/>
                      <a:pt x="256604" y="458819"/>
                      <a:pt x="264700" y="469201"/>
                    </a:cubicBezTo>
                    <a:cubicBezTo>
                      <a:pt x="268510" y="474250"/>
                      <a:pt x="273463" y="478345"/>
                      <a:pt x="279464" y="481488"/>
                    </a:cubicBezTo>
                    <a:cubicBezTo>
                      <a:pt x="285464" y="484632"/>
                      <a:pt x="293751" y="487680"/>
                      <a:pt x="304514" y="490537"/>
                    </a:cubicBezTo>
                    <a:lnTo>
                      <a:pt x="344519" y="500920"/>
                    </a:lnTo>
                    <a:cubicBezTo>
                      <a:pt x="361760" y="505396"/>
                      <a:pt x="370427" y="513778"/>
                      <a:pt x="370427" y="526161"/>
                    </a:cubicBezTo>
                    <a:cubicBezTo>
                      <a:pt x="370427" y="533971"/>
                      <a:pt x="367284" y="540734"/>
                      <a:pt x="360902" y="546544"/>
                    </a:cubicBezTo>
                    <a:cubicBezTo>
                      <a:pt x="354140" y="552735"/>
                      <a:pt x="343472" y="555783"/>
                      <a:pt x="328994" y="555783"/>
                    </a:cubicBezTo>
                    <a:cubicBezTo>
                      <a:pt x="312039" y="555783"/>
                      <a:pt x="298990" y="552164"/>
                      <a:pt x="289751" y="544925"/>
                    </a:cubicBezTo>
                    <a:cubicBezTo>
                      <a:pt x="284607" y="540829"/>
                      <a:pt x="280702" y="534162"/>
                      <a:pt x="278130" y="524827"/>
                    </a:cubicBezTo>
                    <a:lnTo>
                      <a:pt x="241459" y="532638"/>
                    </a:lnTo>
                    <a:cubicBezTo>
                      <a:pt x="244126" y="541020"/>
                      <a:pt x="246983" y="547592"/>
                      <a:pt x="250031" y="552545"/>
                    </a:cubicBezTo>
                    <a:cubicBezTo>
                      <a:pt x="253079" y="557498"/>
                      <a:pt x="257270" y="562070"/>
                      <a:pt x="262604" y="566261"/>
                    </a:cubicBezTo>
                    <a:cubicBezTo>
                      <a:pt x="279083" y="579501"/>
                      <a:pt x="300514" y="586073"/>
                      <a:pt x="326994" y="586073"/>
                    </a:cubicBezTo>
                    <a:cubicBezTo>
                      <a:pt x="353092" y="586073"/>
                      <a:pt x="374047" y="579406"/>
                      <a:pt x="389859" y="566261"/>
                    </a:cubicBezTo>
                    <a:cubicBezTo>
                      <a:pt x="403574" y="554831"/>
                      <a:pt x="410433" y="539591"/>
                      <a:pt x="410433" y="520446"/>
                    </a:cubicBezTo>
                    <a:cubicBezTo>
                      <a:pt x="410433" y="507587"/>
                      <a:pt x="407099" y="496348"/>
                      <a:pt x="400431" y="486537"/>
                    </a:cubicBezTo>
                    <a:cubicBezTo>
                      <a:pt x="392525" y="475011"/>
                      <a:pt x="377667" y="466534"/>
                      <a:pt x="355949" y="461105"/>
                    </a:cubicBezTo>
                    <a:lnTo>
                      <a:pt x="320421" y="452247"/>
                    </a:lnTo>
                    <a:cubicBezTo>
                      <a:pt x="300990" y="447389"/>
                      <a:pt x="291275" y="438912"/>
                      <a:pt x="291275" y="426815"/>
                    </a:cubicBezTo>
                    <a:cubicBezTo>
                      <a:pt x="291275" y="419385"/>
                      <a:pt x="294418" y="413194"/>
                      <a:pt x="300609" y="408432"/>
                    </a:cubicBezTo>
                    <a:cubicBezTo>
                      <a:pt x="306800" y="403574"/>
                      <a:pt x="315564" y="401098"/>
                      <a:pt x="326803" y="401098"/>
                    </a:cubicBezTo>
                    <a:cubicBezTo>
                      <a:pt x="338709" y="401098"/>
                      <a:pt x="348234" y="403764"/>
                      <a:pt x="355473" y="409099"/>
                    </a:cubicBezTo>
                    <a:cubicBezTo>
                      <a:pt x="360045" y="412528"/>
                      <a:pt x="363569" y="417766"/>
                      <a:pt x="366046" y="424910"/>
                    </a:cubicBezTo>
                    <a:lnTo>
                      <a:pt x="401955" y="415861"/>
                    </a:lnTo>
                    <a:cubicBezTo>
                      <a:pt x="398431" y="404527"/>
                      <a:pt x="392525" y="395573"/>
                      <a:pt x="384144" y="388906"/>
                    </a:cubicBezTo>
                    <a:cubicBezTo>
                      <a:pt x="368999" y="376809"/>
                      <a:pt x="349758" y="370808"/>
                      <a:pt x="326708" y="370808"/>
                    </a:cubicBezTo>
                    <a:close/>
                    <a:moveTo>
                      <a:pt x="113824" y="0"/>
                    </a:moveTo>
                    <a:lnTo>
                      <a:pt x="834581" y="0"/>
                    </a:lnTo>
                    <a:cubicBezTo>
                      <a:pt x="948404" y="0"/>
                      <a:pt x="948404" y="0"/>
                      <a:pt x="948404" y="113824"/>
                    </a:cubicBezTo>
                    <a:lnTo>
                      <a:pt x="948404" y="312325"/>
                    </a:lnTo>
                    <a:cubicBezTo>
                      <a:pt x="948404" y="322421"/>
                      <a:pt x="945166" y="334994"/>
                      <a:pt x="939451" y="337852"/>
                    </a:cubicBezTo>
                    <a:cubicBezTo>
                      <a:pt x="936212" y="339376"/>
                      <a:pt x="932402" y="340328"/>
                      <a:pt x="928211" y="340328"/>
                    </a:cubicBezTo>
                    <a:cubicBezTo>
                      <a:pt x="921163" y="340328"/>
                      <a:pt x="913638" y="338138"/>
                      <a:pt x="906971" y="334137"/>
                    </a:cubicBezTo>
                    <a:cubicBezTo>
                      <a:pt x="872490" y="313373"/>
                      <a:pt x="838581" y="302800"/>
                      <a:pt x="806196" y="302800"/>
                    </a:cubicBezTo>
                    <a:cubicBezTo>
                      <a:pt x="799338" y="302800"/>
                      <a:pt x="792671" y="303276"/>
                      <a:pt x="786194" y="304229"/>
                    </a:cubicBezTo>
                    <a:cubicBezTo>
                      <a:pt x="704183" y="309848"/>
                      <a:pt x="640461" y="383762"/>
                      <a:pt x="640461" y="474250"/>
                    </a:cubicBezTo>
                    <a:cubicBezTo>
                      <a:pt x="640461" y="564642"/>
                      <a:pt x="704183" y="638651"/>
                      <a:pt x="786194" y="644271"/>
                    </a:cubicBezTo>
                    <a:cubicBezTo>
                      <a:pt x="792671" y="645224"/>
                      <a:pt x="799338" y="645700"/>
                      <a:pt x="806196" y="645700"/>
                    </a:cubicBezTo>
                    <a:cubicBezTo>
                      <a:pt x="838581" y="645700"/>
                      <a:pt x="872490" y="635222"/>
                      <a:pt x="906971" y="614363"/>
                    </a:cubicBezTo>
                    <a:cubicBezTo>
                      <a:pt x="913638" y="610362"/>
                      <a:pt x="921163" y="608171"/>
                      <a:pt x="928211" y="608171"/>
                    </a:cubicBezTo>
                    <a:cubicBezTo>
                      <a:pt x="932402" y="608171"/>
                      <a:pt x="936117" y="609029"/>
                      <a:pt x="939356" y="610648"/>
                    </a:cubicBezTo>
                    <a:cubicBezTo>
                      <a:pt x="945071" y="613505"/>
                      <a:pt x="948309" y="626078"/>
                      <a:pt x="948309" y="636175"/>
                    </a:cubicBezTo>
                    <a:lnTo>
                      <a:pt x="948309" y="833914"/>
                    </a:lnTo>
                    <a:cubicBezTo>
                      <a:pt x="948309" y="945452"/>
                      <a:pt x="948309" y="947738"/>
                      <a:pt x="834485" y="947738"/>
                    </a:cubicBezTo>
                    <a:lnTo>
                      <a:pt x="661035" y="947738"/>
                    </a:lnTo>
                    <a:cubicBezTo>
                      <a:pt x="534638" y="947738"/>
                      <a:pt x="534734" y="1015175"/>
                      <a:pt x="567214" y="1069086"/>
                    </a:cubicBezTo>
                    <a:cubicBezTo>
                      <a:pt x="592550" y="1111091"/>
                      <a:pt x="592169" y="1140905"/>
                      <a:pt x="589502" y="1155383"/>
                    </a:cubicBezTo>
                    <a:cubicBezTo>
                      <a:pt x="587121" y="1209199"/>
                      <a:pt x="536448" y="1252252"/>
                      <a:pt x="474155" y="1252252"/>
                    </a:cubicBezTo>
                    <a:cubicBezTo>
                      <a:pt x="411861" y="1252252"/>
                      <a:pt x="361188" y="1209199"/>
                      <a:pt x="358807" y="1155383"/>
                    </a:cubicBezTo>
                    <a:cubicBezTo>
                      <a:pt x="356140" y="1140905"/>
                      <a:pt x="355759" y="1110996"/>
                      <a:pt x="381095" y="1069086"/>
                    </a:cubicBezTo>
                    <a:cubicBezTo>
                      <a:pt x="413671" y="1015175"/>
                      <a:pt x="413766" y="947738"/>
                      <a:pt x="287274" y="947738"/>
                    </a:cubicBezTo>
                    <a:lnTo>
                      <a:pt x="113824" y="947738"/>
                    </a:lnTo>
                    <a:cubicBezTo>
                      <a:pt x="0" y="947738"/>
                      <a:pt x="0" y="947738"/>
                      <a:pt x="0" y="833914"/>
                    </a:cubicBezTo>
                    <a:lnTo>
                      <a:pt x="0" y="113824"/>
                    </a:lnTo>
                    <a:cubicBezTo>
                      <a:pt x="0" y="50959"/>
                      <a:pt x="50959" y="0"/>
                      <a:pt x="113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ihandform: Form 999">
                <a:extLst>
                  <a:ext uri="{FF2B5EF4-FFF2-40B4-BE49-F238E27FC236}">
                    <a16:creationId xmlns:a16="http://schemas.microsoft.com/office/drawing/2014/main" id="{B1C83083-E734-4E74-BCC2-A08F523FB791}"/>
                  </a:ext>
                </a:extLst>
              </p:cNvPr>
              <p:cNvSpPr/>
              <p:nvPr/>
            </p:nvSpPr>
            <p:spPr bwMode="gray">
              <a:xfrm>
                <a:off x="-2868997" y="3320988"/>
                <a:ext cx="2265663" cy="2187290"/>
              </a:xfrm>
              <a:custGeom>
                <a:avLst/>
                <a:gdLst>
                  <a:gd name="connsiteX0" fmla="*/ 1938956 w 2265663"/>
                  <a:gd name="connsiteY0" fmla="*/ 1442149 h 2187290"/>
                  <a:gd name="connsiteX1" fmla="*/ 1985629 w 2265663"/>
                  <a:gd name="connsiteY1" fmla="*/ 1488822 h 2187290"/>
                  <a:gd name="connsiteX2" fmla="*/ 1985629 w 2265663"/>
                  <a:gd name="connsiteY2" fmla="*/ 1706468 h 2187290"/>
                  <a:gd name="connsiteX3" fmla="*/ 2032301 w 2265663"/>
                  <a:gd name="connsiteY3" fmla="*/ 1659795 h 2187290"/>
                  <a:gd name="connsiteX4" fmla="*/ 2078974 w 2265663"/>
                  <a:gd name="connsiteY4" fmla="*/ 1706468 h 2187290"/>
                  <a:gd name="connsiteX5" fmla="*/ 2078974 w 2265663"/>
                  <a:gd name="connsiteY5" fmla="*/ 1735805 h 2187290"/>
                  <a:gd name="connsiteX6" fmla="*/ 2125646 w 2265663"/>
                  <a:gd name="connsiteY6" fmla="*/ 1689132 h 2187290"/>
                  <a:gd name="connsiteX7" fmla="*/ 2172319 w 2265663"/>
                  <a:gd name="connsiteY7" fmla="*/ 1735805 h 2187290"/>
                  <a:gd name="connsiteX8" fmla="*/ 2172319 w 2265663"/>
                  <a:gd name="connsiteY8" fmla="*/ 1768666 h 2187290"/>
                  <a:gd name="connsiteX9" fmla="*/ 2218991 w 2265663"/>
                  <a:gd name="connsiteY9" fmla="*/ 1721994 h 2187290"/>
                  <a:gd name="connsiteX10" fmla="*/ 2265663 w 2265663"/>
                  <a:gd name="connsiteY10" fmla="*/ 1768666 h 2187290"/>
                  <a:gd name="connsiteX11" fmla="*/ 2265663 w 2265663"/>
                  <a:gd name="connsiteY11" fmla="*/ 1993170 h 2187290"/>
                  <a:gd name="connsiteX12" fmla="*/ 2255281 w 2265663"/>
                  <a:gd name="connsiteY12" fmla="*/ 2088992 h 2187290"/>
                  <a:gd name="connsiteX13" fmla="*/ 2238612 w 2265663"/>
                  <a:gd name="connsiteY13" fmla="*/ 2168049 h 2187290"/>
                  <a:gd name="connsiteX14" fmla="*/ 2219372 w 2265663"/>
                  <a:gd name="connsiteY14" fmla="*/ 2187290 h 2187290"/>
                  <a:gd name="connsiteX15" fmla="*/ 1942576 w 2265663"/>
                  <a:gd name="connsiteY15" fmla="*/ 2187290 h 2187290"/>
                  <a:gd name="connsiteX16" fmla="*/ 1927907 w 2265663"/>
                  <a:gd name="connsiteY16" fmla="*/ 2177574 h 2187290"/>
                  <a:gd name="connsiteX17" fmla="*/ 1776555 w 2265663"/>
                  <a:gd name="connsiteY17" fmla="*/ 1994409 h 2187290"/>
                  <a:gd name="connsiteX18" fmla="*/ 1767887 w 2265663"/>
                  <a:gd name="connsiteY18" fmla="*/ 1971072 h 2187290"/>
                  <a:gd name="connsiteX19" fmla="*/ 1767887 w 2265663"/>
                  <a:gd name="connsiteY19" fmla="*/ 1940878 h 2187290"/>
                  <a:gd name="connsiteX20" fmla="*/ 1767887 w 2265663"/>
                  <a:gd name="connsiteY20" fmla="*/ 1815243 h 2187290"/>
                  <a:gd name="connsiteX21" fmla="*/ 1814560 w 2265663"/>
                  <a:gd name="connsiteY21" fmla="*/ 1768571 h 2187290"/>
                  <a:gd name="connsiteX22" fmla="*/ 1861232 w 2265663"/>
                  <a:gd name="connsiteY22" fmla="*/ 1815243 h 2187290"/>
                  <a:gd name="connsiteX23" fmla="*/ 1861899 w 2265663"/>
                  <a:gd name="connsiteY23" fmla="*/ 1939068 h 2187290"/>
                  <a:gd name="connsiteX24" fmla="*/ 1888950 w 2265663"/>
                  <a:gd name="connsiteY24" fmla="*/ 1964405 h 2187290"/>
                  <a:gd name="connsiteX25" fmla="*/ 1893046 w 2265663"/>
                  <a:gd name="connsiteY25" fmla="*/ 1961452 h 2187290"/>
                  <a:gd name="connsiteX26" fmla="*/ 1892284 w 2265663"/>
                  <a:gd name="connsiteY26" fmla="*/ 1488822 h 2187290"/>
                  <a:gd name="connsiteX27" fmla="*/ 1938956 w 2265663"/>
                  <a:gd name="connsiteY27" fmla="*/ 1442149 h 2187290"/>
                  <a:gd name="connsiteX28" fmla="*/ 535686 w 2265663"/>
                  <a:gd name="connsiteY28" fmla="*/ 1359599 h 2187290"/>
                  <a:gd name="connsiteX29" fmla="*/ 535686 w 2265663"/>
                  <a:gd name="connsiteY29" fmla="*/ 1568768 h 2187290"/>
                  <a:gd name="connsiteX30" fmla="*/ 573405 w 2265663"/>
                  <a:gd name="connsiteY30" fmla="*/ 1568768 h 2187290"/>
                  <a:gd name="connsiteX31" fmla="*/ 573405 w 2265663"/>
                  <a:gd name="connsiteY31" fmla="*/ 1359599 h 2187290"/>
                  <a:gd name="connsiteX32" fmla="*/ 360712 w 2265663"/>
                  <a:gd name="connsiteY32" fmla="*/ 1359599 h 2187290"/>
                  <a:gd name="connsiteX33" fmla="*/ 360712 w 2265663"/>
                  <a:gd name="connsiteY33" fmla="*/ 1392079 h 2187290"/>
                  <a:gd name="connsiteX34" fmla="*/ 416338 w 2265663"/>
                  <a:gd name="connsiteY34" fmla="*/ 1392079 h 2187290"/>
                  <a:gd name="connsiteX35" fmla="*/ 416338 w 2265663"/>
                  <a:gd name="connsiteY35" fmla="*/ 1568768 h 2187290"/>
                  <a:gd name="connsiteX36" fmla="*/ 456819 w 2265663"/>
                  <a:gd name="connsiteY36" fmla="*/ 1568768 h 2187290"/>
                  <a:gd name="connsiteX37" fmla="*/ 456819 w 2265663"/>
                  <a:gd name="connsiteY37" fmla="*/ 1392079 h 2187290"/>
                  <a:gd name="connsiteX38" fmla="*/ 512445 w 2265663"/>
                  <a:gd name="connsiteY38" fmla="*/ 1392079 h 2187290"/>
                  <a:gd name="connsiteX39" fmla="*/ 512445 w 2265663"/>
                  <a:gd name="connsiteY39" fmla="*/ 1359599 h 2187290"/>
                  <a:gd name="connsiteX40" fmla="*/ 113824 w 2265663"/>
                  <a:gd name="connsiteY40" fmla="*/ 1003459 h 2187290"/>
                  <a:gd name="connsiteX41" fmla="*/ 312325 w 2265663"/>
                  <a:gd name="connsiteY41" fmla="*/ 1003459 h 2187290"/>
                  <a:gd name="connsiteX42" fmla="*/ 337852 w 2265663"/>
                  <a:gd name="connsiteY42" fmla="*/ 1012413 h 2187290"/>
                  <a:gd name="connsiteX43" fmla="*/ 340328 w 2265663"/>
                  <a:gd name="connsiteY43" fmla="*/ 1023652 h 2187290"/>
                  <a:gd name="connsiteX44" fmla="*/ 334137 w 2265663"/>
                  <a:gd name="connsiteY44" fmla="*/ 1044893 h 2187290"/>
                  <a:gd name="connsiteX45" fmla="*/ 302800 w 2265663"/>
                  <a:gd name="connsiteY45" fmla="*/ 1145667 h 2187290"/>
                  <a:gd name="connsiteX46" fmla="*/ 304229 w 2265663"/>
                  <a:gd name="connsiteY46" fmla="*/ 1165670 h 2187290"/>
                  <a:gd name="connsiteX47" fmla="*/ 474250 w 2265663"/>
                  <a:gd name="connsiteY47" fmla="*/ 1311402 h 2187290"/>
                  <a:gd name="connsiteX48" fmla="*/ 644271 w 2265663"/>
                  <a:gd name="connsiteY48" fmla="*/ 1165670 h 2187290"/>
                  <a:gd name="connsiteX49" fmla="*/ 645700 w 2265663"/>
                  <a:gd name="connsiteY49" fmla="*/ 1145667 h 2187290"/>
                  <a:gd name="connsiteX50" fmla="*/ 614363 w 2265663"/>
                  <a:gd name="connsiteY50" fmla="*/ 1044893 h 2187290"/>
                  <a:gd name="connsiteX51" fmla="*/ 608171 w 2265663"/>
                  <a:gd name="connsiteY51" fmla="*/ 1023652 h 2187290"/>
                  <a:gd name="connsiteX52" fmla="*/ 610648 w 2265663"/>
                  <a:gd name="connsiteY52" fmla="*/ 1012413 h 2187290"/>
                  <a:gd name="connsiteX53" fmla="*/ 636175 w 2265663"/>
                  <a:gd name="connsiteY53" fmla="*/ 1003459 h 2187290"/>
                  <a:gd name="connsiteX54" fmla="*/ 815626 w 2265663"/>
                  <a:gd name="connsiteY54" fmla="*/ 1003459 h 2187290"/>
                  <a:gd name="connsiteX55" fmla="*/ 929450 w 2265663"/>
                  <a:gd name="connsiteY55" fmla="*/ 1117283 h 2187290"/>
                  <a:gd name="connsiteX56" fmla="*/ 929450 w 2265663"/>
                  <a:gd name="connsiteY56" fmla="*/ 1272350 h 2187290"/>
                  <a:gd name="connsiteX57" fmla="*/ 1069086 w 2265663"/>
                  <a:gd name="connsiteY57" fmla="*/ 1384554 h 2187290"/>
                  <a:gd name="connsiteX58" fmla="*/ 1155383 w 2265663"/>
                  <a:gd name="connsiteY58" fmla="*/ 1362266 h 2187290"/>
                  <a:gd name="connsiteX59" fmla="*/ 1252252 w 2265663"/>
                  <a:gd name="connsiteY59" fmla="*/ 1477614 h 2187290"/>
                  <a:gd name="connsiteX60" fmla="*/ 1155383 w 2265663"/>
                  <a:gd name="connsiteY60" fmla="*/ 1593057 h 2187290"/>
                  <a:gd name="connsiteX61" fmla="*/ 1069086 w 2265663"/>
                  <a:gd name="connsiteY61" fmla="*/ 1570768 h 2187290"/>
                  <a:gd name="connsiteX62" fmla="*/ 929450 w 2265663"/>
                  <a:gd name="connsiteY62" fmla="*/ 1682973 h 2187290"/>
                  <a:gd name="connsiteX63" fmla="*/ 929450 w 2265663"/>
                  <a:gd name="connsiteY63" fmla="*/ 1838135 h 2187290"/>
                  <a:gd name="connsiteX64" fmla="*/ 815626 w 2265663"/>
                  <a:gd name="connsiteY64" fmla="*/ 1951958 h 2187290"/>
                  <a:gd name="connsiteX65" fmla="*/ 113824 w 2265663"/>
                  <a:gd name="connsiteY65" fmla="*/ 1951958 h 2187290"/>
                  <a:gd name="connsiteX66" fmla="*/ 0 w 2265663"/>
                  <a:gd name="connsiteY66" fmla="*/ 1838135 h 2187290"/>
                  <a:gd name="connsiteX67" fmla="*/ 0 w 2265663"/>
                  <a:gd name="connsiteY67" fmla="*/ 1117378 h 2187290"/>
                  <a:gd name="connsiteX68" fmla="*/ 113824 w 2265663"/>
                  <a:gd name="connsiteY68" fmla="*/ 1003459 h 2187290"/>
                  <a:gd name="connsiteX69" fmla="*/ 1449611 w 2265663"/>
                  <a:gd name="connsiteY69" fmla="*/ 354616 h 2187290"/>
                  <a:gd name="connsiteX70" fmla="*/ 1449611 w 2265663"/>
                  <a:gd name="connsiteY70" fmla="*/ 491776 h 2187290"/>
                  <a:gd name="connsiteX71" fmla="*/ 1453326 w 2265663"/>
                  <a:gd name="connsiteY71" fmla="*/ 524733 h 2187290"/>
                  <a:gd name="connsiteX72" fmla="*/ 1466089 w 2265663"/>
                  <a:gd name="connsiteY72" fmla="*/ 546640 h 2187290"/>
                  <a:gd name="connsiteX73" fmla="*/ 1521906 w 2265663"/>
                  <a:gd name="connsiteY73" fmla="*/ 567024 h 2187290"/>
                  <a:gd name="connsiteX74" fmla="*/ 1557910 w 2265663"/>
                  <a:gd name="connsiteY74" fmla="*/ 560261 h 2187290"/>
                  <a:gd name="connsiteX75" fmla="*/ 1589628 w 2265663"/>
                  <a:gd name="connsiteY75" fmla="*/ 529305 h 2187290"/>
                  <a:gd name="connsiteX76" fmla="*/ 1595153 w 2265663"/>
                  <a:gd name="connsiteY76" fmla="*/ 489014 h 2187290"/>
                  <a:gd name="connsiteX77" fmla="*/ 1595153 w 2265663"/>
                  <a:gd name="connsiteY77" fmla="*/ 354616 h 2187290"/>
                  <a:gd name="connsiteX78" fmla="*/ 1565340 w 2265663"/>
                  <a:gd name="connsiteY78" fmla="*/ 354616 h 2187290"/>
                  <a:gd name="connsiteX79" fmla="*/ 1565340 w 2265663"/>
                  <a:gd name="connsiteY79" fmla="*/ 488919 h 2187290"/>
                  <a:gd name="connsiteX80" fmla="*/ 1557815 w 2265663"/>
                  <a:gd name="connsiteY80" fmla="*/ 521113 h 2187290"/>
                  <a:gd name="connsiteX81" fmla="*/ 1544956 w 2265663"/>
                  <a:gd name="connsiteY81" fmla="*/ 530352 h 2187290"/>
                  <a:gd name="connsiteX82" fmla="*/ 1526859 w 2265663"/>
                  <a:gd name="connsiteY82" fmla="*/ 533877 h 2187290"/>
                  <a:gd name="connsiteX83" fmla="*/ 1497141 w 2265663"/>
                  <a:gd name="connsiteY83" fmla="*/ 523018 h 2187290"/>
                  <a:gd name="connsiteX84" fmla="*/ 1488092 w 2265663"/>
                  <a:gd name="connsiteY84" fmla="*/ 489014 h 2187290"/>
                  <a:gd name="connsiteX85" fmla="*/ 1488092 w 2265663"/>
                  <a:gd name="connsiteY85" fmla="*/ 354616 h 2187290"/>
                  <a:gd name="connsiteX86" fmla="*/ 1298354 w 2265663"/>
                  <a:gd name="connsiteY86" fmla="*/ 354616 h 2187290"/>
                  <a:gd name="connsiteX87" fmla="*/ 1298354 w 2265663"/>
                  <a:gd name="connsiteY87" fmla="*/ 563880 h 2187290"/>
                  <a:gd name="connsiteX88" fmla="*/ 1427132 w 2265663"/>
                  <a:gd name="connsiteY88" fmla="*/ 563880 h 2187290"/>
                  <a:gd name="connsiteX89" fmla="*/ 1427132 w 2265663"/>
                  <a:gd name="connsiteY89" fmla="*/ 529686 h 2187290"/>
                  <a:gd name="connsiteX90" fmla="*/ 1338073 w 2265663"/>
                  <a:gd name="connsiteY90" fmla="*/ 529686 h 2187290"/>
                  <a:gd name="connsiteX91" fmla="*/ 1338073 w 2265663"/>
                  <a:gd name="connsiteY91" fmla="*/ 354616 h 2187290"/>
                  <a:gd name="connsiteX92" fmla="*/ 1126999 w 2265663"/>
                  <a:gd name="connsiteY92" fmla="*/ 0 h 2187290"/>
                  <a:gd name="connsiteX93" fmla="*/ 1828801 w 2265663"/>
                  <a:gd name="connsiteY93" fmla="*/ 0 h 2187290"/>
                  <a:gd name="connsiteX94" fmla="*/ 1942625 w 2265663"/>
                  <a:gd name="connsiteY94" fmla="*/ 113824 h 2187290"/>
                  <a:gd name="connsiteX95" fmla="*/ 1942625 w 2265663"/>
                  <a:gd name="connsiteY95" fmla="*/ 834485 h 2187290"/>
                  <a:gd name="connsiteX96" fmla="*/ 1828801 w 2265663"/>
                  <a:gd name="connsiteY96" fmla="*/ 948309 h 2187290"/>
                  <a:gd name="connsiteX97" fmla="*/ 1630395 w 2265663"/>
                  <a:gd name="connsiteY97" fmla="*/ 948309 h 2187290"/>
                  <a:gd name="connsiteX98" fmla="*/ 1604868 w 2265663"/>
                  <a:gd name="connsiteY98" fmla="*/ 939356 h 2187290"/>
                  <a:gd name="connsiteX99" fmla="*/ 1602392 w 2265663"/>
                  <a:gd name="connsiteY99" fmla="*/ 928116 h 2187290"/>
                  <a:gd name="connsiteX100" fmla="*/ 1608583 w 2265663"/>
                  <a:gd name="connsiteY100" fmla="*/ 906875 h 2187290"/>
                  <a:gd name="connsiteX101" fmla="*/ 1640015 w 2265663"/>
                  <a:gd name="connsiteY101" fmla="*/ 806101 h 2187290"/>
                  <a:gd name="connsiteX102" fmla="*/ 1638491 w 2265663"/>
                  <a:gd name="connsiteY102" fmla="*/ 786098 h 2187290"/>
                  <a:gd name="connsiteX103" fmla="*/ 1468470 w 2265663"/>
                  <a:gd name="connsiteY103" fmla="*/ 640366 h 2187290"/>
                  <a:gd name="connsiteX104" fmla="*/ 1298449 w 2265663"/>
                  <a:gd name="connsiteY104" fmla="*/ 786098 h 2187290"/>
                  <a:gd name="connsiteX105" fmla="*/ 1297020 w 2265663"/>
                  <a:gd name="connsiteY105" fmla="*/ 806101 h 2187290"/>
                  <a:gd name="connsiteX106" fmla="*/ 1328357 w 2265663"/>
                  <a:gd name="connsiteY106" fmla="*/ 906875 h 2187290"/>
                  <a:gd name="connsiteX107" fmla="*/ 1334549 w 2265663"/>
                  <a:gd name="connsiteY107" fmla="*/ 928116 h 2187290"/>
                  <a:gd name="connsiteX108" fmla="*/ 1332072 w 2265663"/>
                  <a:gd name="connsiteY108" fmla="*/ 939356 h 2187290"/>
                  <a:gd name="connsiteX109" fmla="*/ 1306545 w 2265663"/>
                  <a:gd name="connsiteY109" fmla="*/ 948309 h 2187290"/>
                  <a:gd name="connsiteX110" fmla="*/ 1127094 w 2265663"/>
                  <a:gd name="connsiteY110" fmla="*/ 948309 h 2187290"/>
                  <a:gd name="connsiteX111" fmla="*/ 994982 w 2265663"/>
                  <a:gd name="connsiteY111" fmla="*/ 834485 h 2187290"/>
                  <a:gd name="connsiteX112" fmla="*/ 994982 w 2265663"/>
                  <a:gd name="connsiteY112" fmla="*/ 661035 h 2187290"/>
                  <a:gd name="connsiteX113" fmla="*/ 873634 w 2265663"/>
                  <a:gd name="connsiteY113" fmla="*/ 567214 h 2187290"/>
                  <a:gd name="connsiteX114" fmla="*/ 787337 w 2265663"/>
                  <a:gd name="connsiteY114" fmla="*/ 589502 h 2187290"/>
                  <a:gd name="connsiteX115" fmla="*/ 690468 w 2265663"/>
                  <a:gd name="connsiteY115" fmla="*/ 474155 h 2187290"/>
                  <a:gd name="connsiteX116" fmla="*/ 787337 w 2265663"/>
                  <a:gd name="connsiteY116" fmla="*/ 358807 h 2187290"/>
                  <a:gd name="connsiteX117" fmla="*/ 873634 w 2265663"/>
                  <a:gd name="connsiteY117" fmla="*/ 381095 h 2187290"/>
                  <a:gd name="connsiteX118" fmla="*/ 994982 w 2265663"/>
                  <a:gd name="connsiteY118" fmla="*/ 287274 h 2187290"/>
                  <a:gd name="connsiteX119" fmla="*/ 994887 w 2265663"/>
                  <a:gd name="connsiteY119" fmla="*/ 287274 h 2187290"/>
                  <a:gd name="connsiteX120" fmla="*/ 994887 w 2265663"/>
                  <a:gd name="connsiteY120" fmla="*/ 113824 h 2187290"/>
                  <a:gd name="connsiteX121" fmla="*/ 1126999 w 2265663"/>
                  <a:gd name="connsiteY121" fmla="*/ 0 h 218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265663" h="2187290">
                    <a:moveTo>
                      <a:pt x="1938956" y="1442149"/>
                    </a:moveTo>
                    <a:cubicBezTo>
                      <a:pt x="1964769" y="1442149"/>
                      <a:pt x="1985629" y="1463009"/>
                      <a:pt x="1985629" y="1488822"/>
                    </a:cubicBezTo>
                    <a:lnTo>
                      <a:pt x="1985629" y="1706468"/>
                    </a:lnTo>
                    <a:cubicBezTo>
                      <a:pt x="1985629" y="1680750"/>
                      <a:pt x="2006488" y="1659795"/>
                      <a:pt x="2032301" y="1659795"/>
                    </a:cubicBezTo>
                    <a:cubicBezTo>
                      <a:pt x="2058114" y="1659795"/>
                      <a:pt x="2078974" y="1680655"/>
                      <a:pt x="2078974" y="1706468"/>
                    </a:cubicBezTo>
                    <a:lnTo>
                      <a:pt x="2078974" y="1735805"/>
                    </a:lnTo>
                    <a:cubicBezTo>
                      <a:pt x="2078974" y="1710087"/>
                      <a:pt x="2099833" y="1689132"/>
                      <a:pt x="2125646" y="1689132"/>
                    </a:cubicBezTo>
                    <a:cubicBezTo>
                      <a:pt x="2151459" y="1689132"/>
                      <a:pt x="2172319" y="1709992"/>
                      <a:pt x="2172319" y="1735805"/>
                    </a:cubicBezTo>
                    <a:lnTo>
                      <a:pt x="2172319" y="1768666"/>
                    </a:lnTo>
                    <a:cubicBezTo>
                      <a:pt x="2172319" y="1742949"/>
                      <a:pt x="2193178" y="1721994"/>
                      <a:pt x="2218991" y="1721994"/>
                    </a:cubicBezTo>
                    <a:cubicBezTo>
                      <a:pt x="2244709" y="1721994"/>
                      <a:pt x="2265663" y="1742853"/>
                      <a:pt x="2265663" y="1768666"/>
                    </a:cubicBezTo>
                    <a:cubicBezTo>
                      <a:pt x="2265663" y="1768666"/>
                      <a:pt x="2265663" y="1966024"/>
                      <a:pt x="2265663" y="1993170"/>
                    </a:cubicBezTo>
                    <a:cubicBezTo>
                      <a:pt x="2265663" y="2020317"/>
                      <a:pt x="2259187" y="2070894"/>
                      <a:pt x="2255281" y="2088992"/>
                    </a:cubicBezTo>
                    <a:lnTo>
                      <a:pt x="2238612" y="2168049"/>
                    </a:lnTo>
                    <a:cubicBezTo>
                      <a:pt x="2238612" y="2178622"/>
                      <a:pt x="2230040" y="2187290"/>
                      <a:pt x="2219372" y="2187290"/>
                    </a:cubicBezTo>
                    <a:cubicBezTo>
                      <a:pt x="2219372" y="2187290"/>
                      <a:pt x="1948672" y="2187290"/>
                      <a:pt x="1942576" y="2187290"/>
                    </a:cubicBezTo>
                    <a:cubicBezTo>
                      <a:pt x="1936575" y="2187290"/>
                      <a:pt x="1931336" y="2181861"/>
                      <a:pt x="1927907" y="2177574"/>
                    </a:cubicBezTo>
                    <a:cubicBezTo>
                      <a:pt x="1924192" y="2173193"/>
                      <a:pt x="1780841" y="2000505"/>
                      <a:pt x="1776555" y="1994409"/>
                    </a:cubicBezTo>
                    <a:cubicBezTo>
                      <a:pt x="1776555" y="1994409"/>
                      <a:pt x="1767887" y="1981455"/>
                      <a:pt x="1767887" y="1971072"/>
                    </a:cubicBezTo>
                    <a:cubicBezTo>
                      <a:pt x="1767887" y="1966786"/>
                      <a:pt x="1767887" y="1940878"/>
                      <a:pt x="1767887" y="1940878"/>
                    </a:cubicBezTo>
                    <a:lnTo>
                      <a:pt x="1767887" y="1815243"/>
                    </a:lnTo>
                    <a:cubicBezTo>
                      <a:pt x="1767887" y="1789526"/>
                      <a:pt x="1788747" y="1768571"/>
                      <a:pt x="1814560" y="1768571"/>
                    </a:cubicBezTo>
                    <a:cubicBezTo>
                      <a:pt x="1840372" y="1768571"/>
                      <a:pt x="1861232" y="1789431"/>
                      <a:pt x="1861232" y="1815243"/>
                    </a:cubicBezTo>
                    <a:lnTo>
                      <a:pt x="1861899" y="1939068"/>
                    </a:lnTo>
                    <a:lnTo>
                      <a:pt x="1888950" y="1964405"/>
                    </a:lnTo>
                    <a:cubicBezTo>
                      <a:pt x="1888950" y="1964405"/>
                      <a:pt x="1893046" y="1967453"/>
                      <a:pt x="1893046" y="1961452"/>
                    </a:cubicBezTo>
                    <a:cubicBezTo>
                      <a:pt x="1892855" y="1955356"/>
                      <a:pt x="1892284" y="1488822"/>
                      <a:pt x="1892284" y="1488822"/>
                    </a:cubicBezTo>
                    <a:cubicBezTo>
                      <a:pt x="1892284" y="1463104"/>
                      <a:pt x="1913143" y="1442149"/>
                      <a:pt x="1938956" y="1442149"/>
                    </a:cubicBezTo>
                    <a:close/>
                    <a:moveTo>
                      <a:pt x="535686" y="1359599"/>
                    </a:moveTo>
                    <a:lnTo>
                      <a:pt x="535686" y="1568768"/>
                    </a:lnTo>
                    <a:lnTo>
                      <a:pt x="573405" y="1568768"/>
                    </a:lnTo>
                    <a:lnTo>
                      <a:pt x="573405" y="1359599"/>
                    </a:lnTo>
                    <a:close/>
                    <a:moveTo>
                      <a:pt x="360712" y="1359599"/>
                    </a:moveTo>
                    <a:lnTo>
                      <a:pt x="360712" y="1392079"/>
                    </a:lnTo>
                    <a:lnTo>
                      <a:pt x="416338" y="1392079"/>
                    </a:lnTo>
                    <a:lnTo>
                      <a:pt x="416338" y="1568768"/>
                    </a:lnTo>
                    <a:lnTo>
                      <a:pt x="456819" y="1568768"/>
                    </a:lnTo>
                    <a:lnTo>
                      <a:pt x="456819" y="1392079"/>
                    </a:lnTo>
                    <a:lnTo>
                      <a:pt x="512445" y="1392079"/>
                    </a:lnTo>
                    <a:lnTo>
                      <a:pt x="512445" y="1359599"/>
                    </a:lnTo>
                    <a:close/>
                    <a:moveTo>
                      <a:pt x="113824" y="1003459"/>
                    </a:moveTo>
                    <a:lnTo>
                      <a:pt x="312325" y="1003459"/>
                    </a:lnTo>
                    <a:cubicBezTo>
                      <a:pt x="322421" y="1003459"/>
                      <a:pt x="334994" y="1006698"/>
                      <a:pt x="337852" y="1012413"/>
                    </a:cubicBezTo>
                    <a:cubicBezTo>
                      <a:pt x="339376" y="1015651"/>
                      <a:pt x="340328" y="1019461"/>
                      <a:pt x="340328" y="1023652"/>
                    </a:cubicBezTo>
                    <a:cubicBezTo>
                      <a:pt x="340328" y="1030701"/>
                      <a:pt x="338138" y="1038225"/>
                      <a:pt x="334137" y="1044893"/>
                    </a:cubicBezTo>
                    <a:cubicBezTo>
                      <a:pt x="313373" y="1079373"/>
                      <a:pt x="302800" y="1113282"/>
                      <a:pt x="302800" y="1145667"/>
                    </a:cubicBezTo>
                    <a:cubicBezTo>
                      <a:pt x="302800" y="1152525"/>
                      <a:pt x="303276" y="1159193"/>
                      <a:pt x="304229" y="1165670"/>
                    </a:cubicBezTo>
                    <a:cubicBezTo>
                      <a:pt x="309848" y="1247680"/>
                      <a:pt x="383762" y="1311402"/>
                      <a:pt x="474250" y="1311402"/>
                    </a:cubicBezTo>
                    <a:cubicBezTo>
                      <a:pt x="564642" y="1311402"/>
                      <a:pt x="638651" y="1247680"/>
                      <a:pt x="644271" y="1165670"/>
                    </a:cubicBezTo>
                    <a:cubicBezTo>
                      <a:pt x="645224" y="1159193"/>
                      <a:pt x="645700" y="1152525"/>
                      <a:pt x="645700" y="1145667"/>
                    </a:cubicBezTo>
                    <a:cubicBezTo>
                      <a:pt x="645700" y="1113282"/>
                      <a:pt x="635222" y="1079373"/>
                      <a:pt x="614363" y="1044893"/>
                    </a:cubicBezTo>
                    <a:cubicBezTo>
                      <a:pt x="610362" y="1038225"/>
                      <a:pt x="608171" y="1030701"/>
                      <a:pt x="608171" y="1023652"/>
                    </a:cubicBezTo>
                    <a:cubicBezTo>
                      <a:pt x="608171" y="1019366"/>
                      <a:pt x="609029" y="1015651"/>
                      <a:pt x="610648" y="1012413"/>
                    </a:cubicBezTo>
                    <a:cubicBezTo>
                      <a:pt x="613410" y="1006698"/>
                      <a:pt x="626078" y="1003459"/>
                      <a:pt x="636175" y="1003459"/>
                    </a:cubicBezTo>
                    <a:lnTo>
                      <a:pt x="815626" y="1003459"/>
                    </a:lnTo>
                    <a:cubicBezTo>
                      <a:pt x="931545" y="1003459"/>
                      <a:pt x="929450" y="1003459"/>
                      <a:pt x="929450" y="1117283"/>
                    </a:cubicBezTo>
                    <a:lnTo>
                      <a:pt x="929450" y="1272350"/>
                    </a:lnTo>
                    <a:cubicBezTo>
                      <a:pt x="929450" y="1398842"/>
                      <a:pt x="1015175" y="1417130"/>
                      <a:pt x="1069086" y="1384554"/>
                    </a:cubicBezTo>
                    <a:cubicBezTo>
                      <a:pt x="1111091" y="1359218"/>
                      <a:pt x="1140905" y="1359599"/>
                      <a:pt x="1155383" y="1362266"/>
                    </a:cubicBezTo>
                    <a:cubicBezTo>
                      <a:pt x="1209199" y="1364647"/>
                      <a:pt x="1252252" y="1415225"/>
                      <a:pt x="1252252" y="1477614"/>
                    </a:cubicBezTo>
                    <a:cubicBezTo>
                      <a:pt x="1252252" y="1540002"/>
                      <a:pt x="1209199" y="1590675"/>
                      <a:pt x="1155383" y="1593057"/>
                    </a:cubicBezTo>
                    <a:cubicBezTo>
                      <a:pt x="1140905" y="1595724"/>
                      <a:pt x="1111091" y="1596105"/>
                      <a:pt x="1069086" y="1570768"/>
                    </a:cubicBezTo>
                    <a:cubicBezTo>
                      <a:pt x="1015175" y="1538288"/>
                      <a:pt x="929450" y="1556481"/>
                      <a:pt x="929450" y="1682973"/>
                    </a:cubicBezTo>
                    <a:lnTo>
                      <a:pt x="929450" y="1838135"/>
                    </a:lnTo>
                    <a:cubicBezTo>
                      <a:pt x="929450" y="1951958"/>
                      <a:pt x="929450" y="1951958"/>
                      <a:pt x="815626" y="1951958"/>
                    </a:cubicBezTo>
                    <a:lnTo>
                      <a:pt x="113824" y="1951958"/>
                    </a:lnTo>
                    <a:cubicBezTo>
                      <a:pt x="50959" y="1951958"/>
                      <a:pt x="0" y="1901000"/>
                      <a:pt x="0" y="1838135"/>
                    </a:cubicBezTo>
                    <a:lnTo>
                      <a:pt x="0" y="1117378"/>
                    </a:lnTo>
                    <a:cubicBezTo>
                      <a:pt x="0" y="1003554"/>
                      <a:pt x="0" y="1003554"/>
                      <a:pt x="113824" y="1003459"/>
                    </a:cubicBezTo>
                    <a:close/>
                    <a:moveTo>
                      <a:pt x="1449611" y="354616"/>
                    </a:moveTo>
                    <a:lnTo>
                      <a:pt x="1449611" y="491776"/>
                    </a:lnTo>
                    <a:cubicBezTo>
                      <a:pt x="1449611" y="505492"/>
                      <a:pt x="1450849" y="516446"/>
                      <a:pt x="1453326" y="524733"/>
                    </a:cubicBezTo>
                    <a:cubicBezTo>
                      <a:pt x="1455802" y="533019"/>
                      <a:pt x="1460088" y="540258"/>
                      <a:pt x="1466089" y="546640"/>
                    </a:cubicBezTo>
                    <a:cubicBezTo>
                      <a:pt x="1479043" y="560261"/>
                      <a:pt x="1497617" y="567024"/>
                      <a:pt x="1521906" y="567024"/>
                    </a:cubicBezTo>
                    <a:cubicBezTo>
                      <a:pt x="1535622" y="567024"/>
                      <a:pt x="1547623" y="564738"/>
                      <a:pt x="1557910" y="560261"/>
                    </a:cubicBezTo>
                    <a:cubicBezTo>
                      <a:pt x="1572674" y="553784"/>
                      <a:pt x="1583247" y="543497"/>
                      <a:pt x="1589628" y="529305"/>
                    </a:cubicBezTo>
                    <a:cubicBezTo>
                      <a:pt x="1593343" y="521208"/>
                      <a:pt x="1595153" y="507778"/>
                      <a:pt x="1595153" y="489014"/>
                    </a:cubicBezTo>
                    <a:lnTo>
                      <a:pt x="1595153" y="354616"/>
                    </a:lnTo>
                    <a:lnTo>
                      <a:pt x="1565340" y="354616"/>
                    </a:lnTo>
                    <a:lnTo>
                      <a:pt x="1565340" y="488919"/>
                    </a:lnTo>
                    <a:cubicBezTo>
                      <a:pt x="1565340" y="503778"/>
                      <a:pt x="1562863" y="514445"/>
                      <a:pt x="1557815" y="521113"/>
                    </a:cubicBezTo>
                    <a:cubicBezTo>
                      <a:pt x="1554957" y="524923"/>
                      <a:pt x="1550671" y="527971"/>
                      <a:pt x="1544956" y="530352"/>
                    </a:cubicBezTo>
                    <a:cubicBezTo>
                      <a:pt x="1539241" y="532734"/>
                      <a:pt x="1533240" y="533877"/>
                      <a:pt x="1526859" y="533877"/>
                    </a:cubicBezTo>
                    <a:cubicBezTo>
                      <a:pt x="1513905" y="533877"/>
                      <a:pt x="1503999" y="530257"/>
                      <a:pt x="1497141" y="523018"/>
                    </a:cubicBezTo>
                    <a:cubicBezTo>
                      <a:pt x="1491140" y="516541"/>
                      <a:pt x="1488092" y="505111"/>
                      <a:pt x="1488092" y="489014"/>
                    </a:cubicBezTo>
                    <a:lnTo>
                      <a:pt x="1488092" y="354616"/>
                    </a:lnTo>
                    <a:close/>
                    <a:moveTo>
                      <a:pt x="1298354" y="354616"/>
                    </a:moveTo>
                    <a:lnTo>
                      <a:pt x="1298354" y="563880"/>
                    </a:lnTo>
                    <a:lnTo>
                      <a:pt x="1427132" y="563880"/>
                    </a:lnTo>
                    <a:lnTo>
                      <a:pt x="1427132" y="529686"/>
                    </a:lnTo>
                    <a:lnTo>
                      <a:pt x="1338073" y="529686"/>
                    </a:lnTo>
                    <a:lnTo>
                      <a:pt x="1338073" y="354616"/>
                    </a:lnTo>
                    <a:close/>
                    <a:moveTo>
                      <a:pt x="1126999" y="0"/>
                    </a:moveTo>
                    <a:lnTo>
                      <a:pt x="1828801" y="0"/>
                    </a:lnTo>
                    <a:cubicBezTo>
                      <a:pt x="1891666" y="0"/>
                      <a:pt x="1942625" y="50959"/>
                      <a:pt x="1942625" y="113824"/>
                    </a:cubicBezTo>
                    <a:lnTo>
                      <a:pt x="1942625" y="834485"/>
                    </a:lnTo>
                    <a:cubicBezTo>
                      <a:pt x="1942625" y="897350"/>
                      <a:pt x="1891666" y="948309"/>
                      <a:pt x="1828801" y="948309"/>
                    </a:cubicBezTo>
                    <a:lnTo>
                      <a:pt x="1630395" y="948309"/>
                    </a:lnTo>
                    <a:cubicBezTo>
                      <a:pt x="1620299" y="948309"/>
                      <a:pt x="1607725" y="945071"/>
                      <a:pt x="1604868" y="939356"/>
                    </a:cubicBezTo>
                    <a:cubicBezTo>
                      <a:pt x="1603344" y="936117"/>
                      <a:pt x="1602392" y="932402"/>
                      <a:pt x="1602392" y="928116"/>
                    </a:cubicBezTo>
                    <a:cubicBezTo>
                      <a:pt x="1602392" y="921068"/>
                      <a:pt x="1604582" y="913543"/>
                      <a:pt x="1608583" y="906875"/>
                    </a:cubicBezTo>
                    <a:cubicBezTo>
                      <a:pt x="1629443" y="872395"/>
                      <a:pt x="1640015" y="838486"/>
                      <a:pt x="1640015" y="806101"/>
                    </a:cubicBezTo>
                    <a:cubicBezTo>
                      <a:pt x="1640015" y="799243"/>
                      <a:pt x="1639444" y="792575"/>
                      <a:pt x="1638491" y="786098"/>
                    </a:cubicBezTo>
                    <a:cubicBezTo>
                      <a:pt x="1632871" y="704088"/>
                      <a:pt x="1558958" y="640366"/>
                      <a:pt x="1468470" y="640366"/>
                    </a:cubicBezTo>
                    <a:cubicBezTo>
                      <a:pt x="1378078" y="640366"/>
                      <a:pt x="1304069" y="704088"/>
                      <a:pt x="1298449" y="786098"/>
                    </a:cubicBezTo>
                    <a:cubicBezTo>
                      <a:pt x="1297496" y="792575"/>
                      <a:pt x="1297020" y="799243"/>
                      <a:pt x="1297020" y="806101"/>
                    </a:cubicBezTo>
                    <a:cubicBezTo>
                      <a:pt x="1297020" y="838486"/>
                      <a:pt x="1307498" y="872395"/>
                      <a:pt x="1328357" y="906875"/>
                    </a:cubicBezTo>
                    <a:cubicBezTo>
                      <a:pt x="1332358" y="913543"/>
                      <a:pt x="1334549" y="921068"/>
                      <a:pt x="1334549" y="928116"/>
                    </a:cubicBezTo>
                    <a:cubicBezTo>
                      <a:pt x="1334549" y="932402"/>
                      <a:pt x="1333691" y="936117"/>
                      <a:pt x="1332072" y="939356"/>
                    </a:cubicBezTo>
                    <a:cubicBezTo>
                      <a:pt x="1329310" y="945071"/>
                      <a:pt x="1316642" y="948309"/>
                      <a:pt x="1306545" y="948309"/>
                    </a:cubicBezTo>
                    <a:lnTo>
                      <a:pt x="1127094" y="948309"/>
                    </a:lnTo>
                    <a:cubicBezTo>
                      <a:pt x="1011651" y="948309"/>
                      <a:pt x="994982" y="948309"/>
                      <a:pt x="994982" y="834485"/>
                    </a:cubicBezTo>
                    <a:lnTo>
                      <a:pt x="994982" y="661035"/>
                    </a:lnTo>
                    <a:cubicBezTo>
                      <a:pt x="994982" y="534638"/>
                      <a:pt x="927545" y="534734"/>
                      <a:pt x="873634" y="567214"/>
                    </a:cubicBezTo>
                    <a:cubicBezTo>
                      <a:pt x="831724" y="592550"/>
                      <a:pt x="801815" y="592169"/>
                      <a:pt x="787337" y="589502"/>
                    </a:cubicBezTo>
                    <a:cubicBezTo>
                      <a:pt x="733521" y="587121"/>
                      <a:pt x="690468" y="536543"/>
                      <a:pt x="690468" y="474155"/>
                    </a:cubicBezTo>
                    <a:cubicBezTo>
                      <a:pt x="690468" y="411861"/>
                      <a:pt x="733521" y="361188"/>
                      <a:pt x="787337" y="358807"/>
                    </a:cubicBezTo>
                    <a:cubicBezTo>
                      <a:pt x="801815" y="356140"/>
                      <a:pt x="831629" y="355759"/>
                      <a:pt x="873634" y="381095"/>
                    </a:cubicBezTo>
                    <a:cubicBezTo>
                      <a:pt x="927545" y="413671"/>
                      <a:pt x="994982" y="413766"/>
                      <a:pt x="994982" y="287274"/>
                    </a:cubicBezTo>
                    <a:lnTo>
                      <a:pt x="994887" y="287274"/>
                    </a:lnTo>
                    <a:lnTo>
                      <a:pt x="994887" y="113824"/>
                    </a:lnTo>
                    <a:cubicBezTo>
                      <a:pt x="994887" y="0"/>
                      <a:pt x="1013175" y="0"/>
                      <a:pt x="112699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CF7026A-02E8-434E-8613-13D291210823}"/>
              </a:ext>
            </a:extLst>
          </p:cNvPr>
          <p:cNvGrpSpPr/>
          <p:nvPr/>
        </p:nvGrpSpPr>
        <p:grpSpPr>
          <a:xfrm>
            <a:off x="3688139" y="4806553"/>
            <a:ext cx="4660157" cy="1643177"/>
            <a:chOff x="3688139" y="4806553"/>
            <a:chExt cx="4660157" cy="1643177"/>
          </a:xfrm>
        </p:grpSpPr>
        <p:pic>
          <p:nvPicPr>
            <p:cNvPr id="90" name="Grafik 6">
              <a:extLst>
                <a:ext uri="{FF2B5EF4-FFF2-40B4-BE49-F238E27FC236}">
                  <a16:creationId xmlns:a16="http://schemas.microsoft.com/office/drawing/2014/main" id="{ADF71292-7EAE-46D3-97C3-35A1CCEF4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139" y="4806553"/>
              <a:ext cx="4660157" cy="1643177"/>
            </a:xfrm>
            <a:prstGeom prst="rect">
              <a:avLst/>
            </a:prstGeom>
          </p:spPr>
        </p:pic>
        <p:pic>
          <p:nvPicPr>
            <p:cNvPr id="54" name="Picture 72" descr="A picture containing gear&#10;&#10;Description automatically generated">
              <a:extLst>
                <a:ext uri="{FF2B5EF4-FFF2-40B4-BE49-F238E27FC236}">
                  <a16:creationId xmlns:a16="http://schemas.microsoft.com/office/drawing/2014/main" id="{5DCA952C-B7D4-4ED5-A23A-AB45B143E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5" b="96140" l="4508" r="96311">
                          <a14:foregroundMark x1="7172" y1="86316" x2="70697" y2="83158"/>
                          <a14:foregroundMark x1="70697" y1="83158" x2="13115" y2="67719"/>
                          <a14:foregroundMark x1="13115" y1="67719" x2="82992" y2="75088"/>
                          <a14:foregroundMark x1="82992" y1="75088" x2="86066" y2="27719"/>
                          <a14:foregroundMark x1="86066" y1="27719" x2="31148" y2="12456"/>
                          <a14:foregroundMark x1="31148" y1="12456" x2="12295" y2="64912"/>
                          <a14:foregroundMark x1="12295" y1="64912" x2="19672" y2="81754"/>
                          <a14:foregroundMark x1="7992" y1="78246" x2="64344" y2="86842"/>
                          <a14:foregroundMark x1="64344" y1="86842" x2="89754" y2="41930"/>
                          <a14:foregroundMark x1="89754" y1="41930" x2="43238" y2="8596"/>
                          <a14:foregroundMark x1="43238" y1="8596" x2="54918" y2="58246"/>
                          <a14:foregroundMark x1="54918" y1="58246" x2="9631" y2="85088"/>
                          <a14:foregroundMark x1="9631" y1="85088" x2="64139" y2="88596"/>
                          <a14:foregroundMark x1="64139" y1="88596" x2="93648" y2="65088"/>
                          <a14:foregroundMark x1="77869" y1="18421" x2="75205" y2="18070"/>
                          <a14:foregroundMark x1="26639" y1="18421" x2="23361" y2="16667"/>
                          <a14:foregroundMark x1="54508" y1="7368" x2="43238" y2="8421"/>
                          <a14:foregroundMark x1="79918" y1="50877" x2="92623" y2="67895"/>
                          <a14:foregroundMark x1="83197" y1="58947" x2="64959" y2="67895"/>
                          <a14:foregroundMark x1="35451" y1="88947" x2="55328" y2="88596"/>
                          <a14:foregroundMark x1="5123" y1="75789" x2="7172" y2="81053"/>
                          <a14:foregroundMark x1="56557" y1="89649" x2="22951" y2="86316"/>
                          <a14:foregroundMark x1="56148" y1="93509" x2="25000" y2="86316"/>
                          <a14:foregroundMark x1="31352" y1="92807" x2="19262" y2="87018"/>
                          <a14:foregroundMark x1="25410" y1="91404" x2="20082" y2="87368"/>
                          <a14:foregroundMark x1="12090" y1="89298" x2="13730" y2="88421"/>
                          <a14:foregroundMark x1="59836" y1="88070" x2="93033" y2="74561"/>
                          <a14:foregroundMark x1="11680" y1="88596" x2="14959" y2="88596"/>
                          <a14:foregroundMark x1="72746" y1="88070" x2="93033" y2="77193"/>
                          <a14:foregroundMark x1="89754" y1="83509" x2="95287" y2="64386"/>
                          <a14:foregroundMark x1="92213" y1="80000" x2="94057" y2="79298"/>
                          <a14:foregroundMark x1="92213" y1="81754" x2="92623" y2="77193"/>
                          <a14:foregroundMark x1="93648" y1="81404" x2="96107" y2="75263"/>
                          <a14:foregroundMark x1="96107" y1="77895" x2="93033" y2="80702"/>
                          <a14:foregroundMark x1="93033" y1="80351" x2="94877" y2="75439"/>
                          <a14:foregroundMark x1="88934" y1="81754" x2="96107" y2="77193"/>
                          <a14:foregroundMark x1="90164" y1="81754" x2="95697" y2="76491"/>
                          <a14:foregroundMark x1="86885" y1="81404" x2="96107" y2="75789"/>
                          <a14:foregroundMark x1="64959" y1="9649" x2="36270" y2="8070"/>
                          <a14:foregroundMark x1="62910" y1="8070" x2="43648" y2="7018"/>
                          <a14:foregroundMark x1="93648" y1="81053" x2="94877" y2="77193"/>
                          <a14:foregroundMark x1="90574" y1="82807" x2="94467" y2="76491"/>
                          <a14:foregroundMark x1="92213" y1="82105" x2="94877" y2="76491"/>
                          <a14:foregroundMark x1="94877" y1="81053" x2="95287" y2="75789"/>
                          <a14:foregroundMark x1="91803" y1="81754" x2="94057" y2="73509"/>
                          <a14:foregroundMark x1="88525" y1="83860" x2="96107" y2="75439"/>
                          <a14:foregroundMark x1="96516" y1="78246" x2="88525" y2="80702"/>
                          <a14:foregroundMark x1="43238" y1="96316" x2="15164" y2="90351"/>
                          <a14:foregroundMark x1="90984" y1="83509" x2="91393" y2="81053"/>
                          <a14:backgroundMark x1="94467" y1="7018" x2="99795" y2="32807"/>
                          <a14:backgroundMark x1="94057" y1="83509" x2="87500" y2="99825"/>
                          <a14:backgroundMark x1="99180" y1="71228" x2="96311" y2="78070"/>
                          <a14:backgroundMark x1="99795" y1="70000" x2="98566" y2="72807"/>
                          <a14:backgroundMark x1="0" y1="70526" x2="3279" y2="76140"/>
                          <a14:backgroundMark x1="12705" y1="91579" x2="17828" y2="99825"/>
                          <a14:backgroundMark x1="820" y1="41579" x2="0" y2="42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7311" y="5126701"/>
              <a:ext cx="597941" cy="6981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" name="Picture 72" descr="A picture containing gear&#10;&#10;Description automatically generated">
              <a:extLst>
                <a:ext uri="{FF2B5EF4-FFF2-40B4-BE49-F238E27FC236}">
                  <a16:creationId xmlns:a16="http://schemas.microsoft.com/office/drawing/2014/main" id="{68D61DE1-806B-416E-90E1-8630101F4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26" b="89974" l="10037" r="899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401335">
              <a:off x="4850226" y="5768132"/>
              <a:ext cx="447988" cy="648358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34AB2F18-EE31-4354-BD91-5C3F067DD3A1}"/>
                </a:ext>
              </a:extLst>
            </p:cNvPr>
            <p:cNvGrpSpPr/>
            <p:nvPr/>
          </p:nvGrpSpPr>
          <p:grpSpPr>
            <a:xfrm>
              <a:off x="5561517" y="5216868"/>
              <a:ext cx="795830" cy="859250"/>
              <a:chOff x="5575959" y="5232507"/>
              <a:chExt cx="726141" cy="784008"/>
            </a:xfrm>
          </p:grpSpPr>
          <p:pic>
            <p:nvPicPr>
              <p:cNvPr id="66" name="Picture 72" descr="A picture containing gear&#10;&#10;Description automatically generated">
                <a:extLst>
                  <a:ext uri="{FF2B5EF4-FFF2-40B4-BE49-F238E27FC236}">
                    <a16:creationId xmlns:a16="http://schemas.microsoft.com/office/drawing/2014/main" id="{FFFD5A3F-31EF-4894-8947-9E541C998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clrChange>
                  <a:clrFrom>
                    <a:srgbClr val="CCCCCC"/>
                  </a:clrFrom>
                  <a:clrTo>
                    <a:srgbClr val="CCCCCC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5965" b="96140" l="4508" r="96311">
                            <a14:foregroundMark x1="7172" y1="86316" x2="70697" y2="83158"/>
                            <a14:foregroundMark x1="70697" y1="83158" x2="13115" y2="67719"/>
                            <a14:foregroundMark x1="13115" y1="67719" x2="82992" y2="75088"/>
                            <a14:foregroundMark x1="82992" y1="75088" x2="86066" y2="27719"/>
                            <a14:foregroundMark x1="86066" y1="27719" x2="31148" y2="12456"/>
                            <a14:foregroundMark x1="31148" y1="12456" x2="12295" y2="64912"/>
                            <a14:foregroundMark x1="12295" y1="64912" x2="19672" y2="81754"/>
                            <a14:foregroundMark x1="7992" y1="78246" x2="64344" y2="86842"/>
                            <a14:foregroundMark x1="64344" y1="86842" x2="89754" y2="41930"/>
                            <a14:foregroundMark x1="89754" y1="41930" x2="43238" y2="8596"/>
                            <a14:foregroundMark x1="43238" y1="8596" x2="54918" y2="58246"/>
                            <a14:foregroundMark x1="54918" y1="58246" x2="9631" y2="85088"/>
                            <a14:foregroundMark x1="9631" y1="85088" x2="64139" y2="88596"/>
                            <a14:foregroundMark x1="64139" y1="88596" x2="93648" y2="65088"/>
                            <a14:foregroundMark x1="77869" y1="18421" x2="75205" y2="18070"/>
                            <a14:foregroundMark x1="26639" y1="18421" x2="23361" y2="16667"/>
                            <a14:foregroundMark x1="54508" y1="7368" x2="43238" y2="8421"/>
                            <a14:foregroundMark x1="79918" y1="50877" x2="92623" y2="67895"/>
                            <a14:foregroundMark x1="83197" y1="58947" x2="64959" y2="67895"/>
                            <a14:foregroundMark x1="35451" y1="88947" x2="55328" y2="88596"/>
                            <a14:foregroundMark x1="5123" y1="75789" x2="7172" y2="81053"/>
                            <a14:foregroundMark x1="56557" y1="89649" x2="22951" y2="86316"/>
                            <a14:foregroundMark x1="56148" y1="93509" x2="25000" y2="86316"/>
                            <a14:foregroundMark x1="31352" y1="92807" x2="19262" y2="87018"/>
                            <a14:foregroundMark x1="25410" y1="91404" x2="20082" y2="87368"/>
                            <a14:foregroundMark x1="12090" y1="89298" x2="13730" y2="88421"/>
                            <a14:foregroundMark x1="59836" y1="88070" x2="93033" y2="74561"/>
                            <a14:foregroundMark x1="11680" y1="88596" x2="14959" y2="88596"/>
                            <a14:foregroundMark x1="72746" y1="88070" x2="93033" y2="77193"/>
                            <a14:foregroundMark x1="89754" y1="83509" x2="95287" y2="64386"/>
                            <a14:foregroundMark x1="92213" y1="80000" x2="94057" y2="79298"/>
                            <a14:foregroundMark x1="92213" y1="81754" x2="92623" y2="77193"/>
                            <a14:foregroundMark x1="93648" y1="81404" x2="96107" y2="75263"/>
                            <a14:foregroundMark x1="96107" y1="77895" x2="93033" y2="80702"/>
                            <a14:foregroundMark x1="93033" y1="80351" x2="94877" y2="75439"/>
                            <a14:foregroundMark x1="88934" y1="81754" x2="96107" y2="77193"/>
                            <a14:foregroundMark x1="90164" y1="81754" x2="95697" y2="76491"/>
                            <a14:foregroundMark x1="86885" y1="81404" x2="96107" y2="75789"/>
                            <a14:foregroundMark x1="64959" y1="9649" x2="36270" y2="8070"/>
                            <a14:foregroundMark x1="62910" y1="8070" x2="43648" y2="7018"/>
                            <a14:foregroundMark x1="93648" y1="81053" x2="94877" y2="77193"/>
                            <a14:foregroundMark x1="90574" y1="82807" x2="94467" y2="76491"/>
                            <a14:foregroundMark x1="92213" y1="82105" x2="94877" y2="76491"/>
                            <a14:foregroundMark x1="94877" y1="81053" x2="95287" y2="75789"/>
                            <a14:foregroundMark x1="91803" y1="81754" x2="94057" y2="73509"/>
                            <a14:foregroundMark x1="88525" y1="83860" x2="96107" y2="75439"/>
                            <a14:foregroundMark x1="96516" y1="78246" x2="88525" y2="80702"/>
                            <a14:foregroundMark x1="43238" y1="96316" x2="15164" y2="90351"/>
                            <a14:foregroundMark x1="90984" y1="83509" x2="91393" y2="81053"/>
                            <a14:backgroundMark x1="94467" y1="7018" x2="99795" y2="32807"/>
                            <a14:backgroundMark x1="94057" y1="83509" x2="87500" y2="99825"/>
                            <a14:backgroundMark x1="99180" y1="71228" x2="96311" y2="78070"/>
                            <a14:backgroundMark x1="99795" y1="70000" x2="98566" y2="72807"/>
                            <a14:backgroundMark x1="0" y1="70526" x2="3279" y2="76140"/>
                            <a14:backgroundMark x1="12705" y1="91579" x2="17828" y2="99825"/>
                            <a14:backgroundMark x1="820" y1="41579" x2="0" y2="426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75959" y="5232507"/>
                <a:ext cx="648072" cy="75673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26" name="Picture 2" descr="Nach hinten montiert">
                <a:extLst>
                  <a:ext uri="{FF2B5EF4-FFF2-40B4-BE49-F238E27FC236}">
                    <a16:creationId xmlns:a16="http://schemas.microsoft.com/office/drawing/2014/main" id="{250678D0-537E-4750-BF78-9157D7EFE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clrChange>
                  <a:clrFrom>
                    <a:srgbClr val="ACD0E7"/>
                  </a:clrFrom>
                  <a:clrTo>
                    <a:srgbClr val="ACD0E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84127" l="0" r="100000">
                            <a14:foregroundMark x1="16800" y1="33862" x2="0" y2="40741"/>
                            <a14:foregroundMark x1="17200" y1="33862" x2="34400" y2="61905"/>
                            <a14:foregroundMark x1="34400" y1="61905" x2="58400" y2="64021"/>
                            <a14:foregroundMark x1="58400" y1="64021" x2="43200" y2="34392"/>
                            <a14:foregroundMark x1="43200" y1="34392" x2="75600" y2="37566"/>
                            <a14:foregroundMark x1="75600" y1="37566" x2="56400" y2="13757"/>
                            <a14:foregroundMark x1="56400" y1="13757" x2="56800" y2="4233"/>
                            <a14:foregroundMark x1="56800" y1="0" x2="56800" y2="3704"/>
                            <a14:foregroundMark x1="17600" y1="0" x2="18000" y2="0"/>
                            <a14:foregroundMark x1="18800" y1="0" x2="18400" y2="0"/>
                            <a14:foregroundMark x1="0" y1="45503" x2="36000" y2="39683"/>
                            <a14:foregroundMark x1="36400" y1="39683" x2="71600" y2="71429"/>
                            <a14:foregroundMark x1="71600" y1="70899" x2="68400" y2="38095"/>
                            <a14:foregroundMark x1="68400" y1="38095" x2="88800" y2="54497"/>
                            <a14:foregroundMark x1="88800" y1="54497" x2="72800" y2="28571"/>
                            <a14:foregroundMark x1="87200" y1="56614" x2="90400" y2="54497"/>
                            <a14:foregroundMark x1="90400" y1="55026" x2="90800" y2="50794"/>
                            <a14:backgroundMark x1="87200" y1="68254" x2="99600" y2="66667"/>
                            <a14:backgroundMark x1="73600" y1="71429" x2="85600" y2="69312"/>
                            <a14:backgroundMark x1="71200" y1="71958" x2="71600" y2="71958"/>
                            <a14:backgroundMark x1="52800" y1="75132" x2="57200" y2="74603"/>
                            <a14:backgroundMark x1="0" y1="84656" x2="52000" y2="75132"/>
                            <a14:backgroundMark x1="82000" y1="4233" x2="99600" y2="18519"/>
                            <a14:backgroundMark x1="80800" y1="0" x2="81600" y2="3704"/>
                            <a14:backgroundMark x1="99600" y1="75661" x2="86800" y2="89418"/>
                            <a14:backgroundMark x1="0" y1="95238" x2="86400" y2="89947"/>
                            <a14:backgroundMark x1="0" y1="95238" x2="99600" y2="88889"/>
                            <a14:backgroundMark x1="73200" y1="0" x2="74400" y2="3704"/>
                            <a14:backgroundMark x1="74800" y1="4233" x2="94000" y2="20106"/>
                            <a14:backgroundMark x1="94000" y1="20106" x2="99600" y2="46032"/>
                            <a14:backgroundMark x1="60000" y1="76720" x2="57200" y2="78836"/>
                            <a14:backgroundMark x1="80400" y1="62963" x2="75200" y2="66667"/>
                            <a14:backgroundMark x1="86400" y1="59259" x2="84400" y2="60317"/>
                            <a14:backgroundMark x1="99600" y1="50265" x2="92000" y2="55026"/>
                            <a14:backgroundMark x1="57200" y1="78836" x2="8800" y2="70370"/>
                            <a14:backgroundMark x1="0" y1="74074" x2="8400" y2="70370"/>
                            <a14:backgroundMark x1="86800" y1="65079" x2="93600" y2="56614"/>
                            <a14:backgroundMark x1="70000" y1="75661" x2="72400" y2="7248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78209" y="5771715"/>
                <a:ext cx="323891" cy="24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056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A2F8E-60C9-4F20-960E-C536E69B7F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5E7EC-67CD-4346-898C-1053FA1F00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2AED19-8CCE-4681-865D-95E8794E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multiScan100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C02545-6C18-439C-BFAE-42D94F49A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Web </a:t>
            </a:r>
            <a:r>
              <a:rPr lang="de-DE" dirty="0" err="1"/>
              <a:t>server</a:t>
            </a:r>
            <a:r>
              <a:rPr lang="de-DE" dirty="0"/>
              <a:t> GUI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B67672-40F5-45F7-AD8A-32EF1ED1D1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2"/>
            <a:r>
              <a:rPr lang="en-US" dirty="0"/>
              <a:t>Simple and flexible configuration</a:t>
            </a:r>
          </a:p>
          <a:p>
            <a:pPr lvl="2"/>
            <a:r>
              <a:rPr lang="en-US" dirty="0"/>
              <a:t>Enhanced Diagnostics</a:t>
            </a:r>
          </a:p>
          <a:p>
            <a:pPr lvl="2"/>
            <a:r>
              <a:rPr lang="en-US" dirty="0"/>
              <a:t>Operating system independent, only web browser is needed</a:t>
            </a:r>
          </a:p>
          <a:p>
            <a:pPr lvl="2"/>
            <a:r>
              <a:rPr lang="en-US" dirty="0"/>
              <a:t>Standard for upcoming SICK </a:t>
            </a:r>
            <a:r>
              <a:rPr lang="en-US" dirty="0" err="1"/>
              <a:t>LiDARs</a:t>
            </a:r>
            <a:r>
              <a:rPr lang="en-US" dirty="0"/>
              <a:t> to create a common operating entity experience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9" name="Picture Placeholder 8" descr="Chart&#10;&#10;Description automatically generated with low confidence">
            <a:extLst>
              <a:ext uri="{FF2B5EF4-FFF2-40B4-BE49-F238E27FC236}">
                <a16:creationId xmlns:a16="http://schemas.microsoft.com/office/drawing/2014/main" id="{6FFE8C0B-3F83-44BE-9ECB-19FA9B03F4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" t="543" r="24951" b="-543"/>
          <a:stretch/>
        </p:blipFill>
        <p:spPr>
          <a:xfrm>
            <a:off x="623888" y="1231960"/>
            <a:ext cx="6403975" cy="4130933"/>
          </a:xfrm>
        </p:spPr>
      </p:pic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B918697-D24D-4BD1-99A0-0A193860F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526"/>
          <a:stretch/>
        </p:blipFill>
        <p:spPr>
          <a:xfrm>
            <a:off x="616724" y="1231961"/>
            <a:ext cx="2238916" cy="1781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145A13-F52A-4CE9-9A07-F9CC336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268760"/>
            <a:ext cx="288032" cy="1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Accessories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88684" y="4088749"/>
            <a:ext cx="2627307" cy="1805623"/>
          </a:xfrm>
        </p:spPr>
        <p:txBody>
          <a:bodyPr tIns="144000" rIns="144000"/>
          <a:lstStyle/>
          <a:p>
            <a:pPr lvl="1"/>
            <a:r>
              <a:rPr lang="en-US" dirty="0"/>
              <a:t>Software / web server</a:t>
            </a:r>
          </a:p>
          <a:p>
            <a:pPr lvl="2"/>
            <a:r>
              <a:rPr lang="en-US" dirty="0"/>
              <a:t>Simple and flexible configuration</a:t>
            </a:r>
          </a:p>
          <a:p>
            <a:pPr lvl="2"/>
            <a:r>
              <a:rPr lang="en-US" dirty="0"/>
              <a:t>Enhanced Diagnostics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E00412-5E5B-48BB-A44B-CB9FBF9E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6" y="1924961"/>
            <a:ext cx="2657923" cy="193608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4ED2958-EBDC-48CA-AB92-78E2DA843270}"/>
              </a:ext>
            </a:extLst>
          </p:cNvPr>
          <p:cNvGrpSpPr/>
          <p:nvPr/>
        </p:nvGrpSpPr>
        <p:grpSpPr>
          <a:xfrm>
            <a:off x="8839580" y="1924961"/>
            <a:ext cx="2657020" cy="3957734"/>
            <a:chOff x="8839580" y="1924961"/>
            <a:chExt cx="2657020" cy="3957734"/>
          </a:xfrm>
        </p:grpSpPr>
        <p:sp>
          <p:nvSpPr>
            <p:cNvPr id="10" name="Textplatzhalter 10"/>
            <p:cNvSpPr txBox="1">
              <a:spLocks/>
            </p:cNvSpPr>
            <p:nvPr/>
          </p:nvSpPr>
          <p:spPr>
            <a:xfrm>
              <a:off x="8854437" y="4077072"/>
              <a:ext cx="2627307" cy="1805623"/>
            </a:xfrm>
            <a:prstGeom prst="rect">
              <a:avLst/>
            </a:prstGeom>
          </p:spPr>
          <p:txBody>
            <a:bodyPr vert="horz" lIns="0" tIns="144000" rIns="144000" bIns="0" rtlCol="0">
              <a:noAutofit/>
            </a:bodyPr>
            <a:lstStyle>
              <a:defPPr>
                <a:defRPr lang="de-DE"/>
              </a:defPPr>
              <a:lvl1pPr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/>
              </a:lvl1pPr>
              <a:lvl2pPr marL="0" lvl="1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/>
              </a:lvl2pPr>
              <a:lvl3pPr marL="216000" lvl="2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  <a:defRPr sz="1400"/>
              </a:lvl3pPr>
              <a:lvl4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−"/>
                <a:defRPr sz="1400"/>
              </a:lvl4pPr>
              <a:lvl5pPr marL="216000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rabicPeriod"/>
                <a:defRPr sz="1400"/>
              </a:lvl5pPr>
              <a:lvl6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lphaLcPeriod"/>
                <a:defRPr sz="1400"/>
              </a:lvl6pPr>
              <a:lvl7pPr marL="648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romanLcPeriod"/>
                <a:defRPr sz="1400"/>
              </a:lvl7pPr>
              <a:lvl8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>
                  <a:solidFill>
                    <a:schemeClr val="bg2"/>
                  </a:solidFill>
                </a:defRPr>
              </a:lvl8pPr>
              <a:lvl9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000"/>
              </a:lvl9pPr>
            </a:lstStyle>
            <a:p>
              <a:pPr lvl="1"/>
              <a:r>
                <a:rPr lang="en-US" dirty="0"/>
                <a:t>Cables</a:t>
              </a:r>
            </a:p>
            <a:p>
              <a:pPr lvl="2"/>
              <a:r>
                <a:rPr lang="en-US" b="1" dirty="0"/>
                <a:t>Ethernet</a:t>
              </a:r>
              <a:r>
                <a:rPr lang="en-US" dirty="0"/>
                <a:t> connection: M12 4-pin (female connector)</a:t>
              </a:r>
            </a:p>
            <a:p>
              <a:pPr lvl="2"/>
              <a:r>
                <a:rPr lang="en-US" b="1" dirty="0"/>
                <a:t>Power/Synch. output</a:t>
              </a:r>
              <a:r>
                <a:rPr lang="en-US" dirty="0"/>
                <a:t> connection: M12 5-pin (male connector)</a:t>
              </a:r>
            </a:p>
            <a:p>
              <a:pPr lvl="1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CB45A1-BB0C-47EC-BC11-31DAABB25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9580" y="1924961"/>
              <a:ext cx="2657020" cy="190218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076D57-6E18-4A9D-90E7-55235CCD10C2}"/>
              </a:ext>
            </a:extLst>
          </p:cNvPr>
          <p:cNvGrpSpPr/>
          <p:nvPr/>
        </p:nvGrpSpPr>
        <p:grpSpPr>
          <a:xfrm>
            <a:off x="3265500" y="1924961"/>
            <a:ext cx="2659756" cy="3957734"/>
            <a:chOff x="3357934" y="1924961"/>
            <a:chExt cx="2659756" cy="3957734"/>
          </a:xfrm>
        </p:grpSpPr>
        <p:sp>
          <p:nvSpPr>
            <p:cNvPr id="8" name="Textplatzhalter 8"/>
            <p:cNvSpPr txBox="1">
              <a:spLocks/>
            </p:cNvSpPr>
            <p:nvPr/>
          </p:nvSpPr>
          <p:spPr>
            <a:xfrm>
              <a:off x="3374159" y="4077072"/>
              <a:ext cx="2627307" cy="1805623"/>
            </a:xfrm>
            <a:prstGeom prst="rect">
              <a:avLst/>
            </a:prstGeom>
          </p:spPr>
          <p:txBody>
            <a:bodyPr vert="horz" lIns="0" tIns="144000" rIns="144000" bIns="0" rtlCol="0">
              <a:noAutofit/>
            </a:bodyPr>
            <a:lstStyle>
              <a:lvl1pPr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/>
              </a:lvl1pPr>
              <a:lvl2pPr marL="0" lvl="1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/>
              </a:lvl2pPr>
              <a:lvl3pPr marL="216000" lvl="2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  <a:defRPr sz="1400"/>
              </a:lvl3pPr>
              <a:lvl4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−"/>
                <a:defRPr sz="1400"/>
              </a:lvl4pPr>
              <a:lvl5pPr marL="216000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rabicPeriod"/>
                <a:defRPr sz="1400"/>
              </a:lvl5pPr>
              <a:lvl6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lphaLcPeriod"/>
                <a:defRPr sz="1400"/>
              </a:lvl6pPr>
              <a:lvl7pPr marL="648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romanLcPeriod"/>
                <a:defRPr sz="1400"/>
              </a:lvl7pPr>
              <a:lvl8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>
                  <a:solidFill>
                    <a:schemeClr val="bg2"/>
                  </a:solidFill>
                </a:defRPr>
              </a:lvl8pPr>
              <a:lvl9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000"/>
              </a:lvl9pPr>
            </a:lstStyle>
            <a:p>
              <a:pPr lvl="1"/>
              <a:r>
                <a:rPr lang="en-US" dirty="0"/>
                <a:t>Brackets</a:t>
              </a:r>
            </a:p>
            <a:p>
              <a:pPr lvl="2"/>
              <a:r>
                <a:rPr lang="en-US" dirty="0"/>
                <a:t>Standard bracket</a:t>
              </a:r>
            </a:p>
            <a:p>
              <a:pPr lvl="2"/>
              <a:r>
                <a:rPr lang="en-US" dirty="0"/>
                <a:t>Alignment bracket</a:t>
              </a:r>
            </a:p>
            <a:p>
              <a:pPr lvl="2"/>
              <a:r>
                <a:rPr lang="en-US" dirty="0"/>
                <a:t>Fine alignment bracket</a:t>
              </a:r>
            </a:p>
            <a:p>
              <a:pPr lvl="2"/>
              <a:r>
                <a:rPr lang="en-US" dirty="0"/>
                <a:t>Mounting plate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7349E6-4875-44EC-86AA-00AEB92A0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3357934" y="1924961"/>
              <a:ext cx="2659756" cy="192652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C507B8-0AAE-4D9B-97FD-C3BD8C6FB3C4}"/>
              </a:ext>
            </a:extLst>
          </p:cNvPr>
          <p:cNvGrpSpPr/>
          <p:nvPr/>
        </p:nvGrpSpPr>
        <p:grpSpPr>
          <a:xfrm>
            <a:off x="6053457" y="1924961"/>
            <a:ext cx="2657923" cy="3957734"/>
            <a:chOff x="6092316" y="1924961"/>
            <a:chExt cx="2657923" cy="3957734"/>
          </a:xfrm>
        </p:grpSpPr>
        <p:sp>
          <p:nvSpPr>
            <p:cNvPr id="9" name="Textplatzhalter 9"/>
            <p:cNvSpPr txBox="1">
              <a:spLocks/>
            </p:cNvSpPr>
            <p:nvPr/>
          </p:nvSpPr>
          <p:spPr>
            <a:xfrm>
              <a:off x="6107624" y="4077072"/>
              <a:ext cx="2627307" cy="1805623"/>
            </a:xfrm>
            <a:prstGeom prst="rect">
              <a:avLst/>
            </a:prstGeom>
          </p:spPr>
          <p:txBody>
            <a:bodyPr vert="horz" lIns="0" tIns="144000" rIns="144000" bIns="0" rtlCol="0">
              <a:noAutofit/>
            </a:bodyPr>
            <a:lstStyle>
              <a:defPPr>
                <a:defRPr lang="de-DE"/>
              </a:defPPr>
              <a:lvl1pPr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/>
              </a:lvl1pPr>
              <a:lvl2pPr marL="0" lvl="1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/>
              </a:lvl2pPr>
              <a:lvl3pPr marL="216000" lvl="2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  <a:defRPr sz="1400"/>
              </a:lvl3pPr>
              <a:lvl4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−"/>
                <a:defRPr sz="1400"/>
              </a:lvl4pPr>
              <a:lvl5pPr marL="216000" indent="-21600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rabicPeriod"/>
                <a:defRPr sz="1400"/>
              </a:lvl5pPr>
              <a:lvl6pPr marL="432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alphaLcPeriod"/>
                <a:defRPr sz="1400"/>
              </a:lvl6pPr>
              <a:lvl7pPr marL="648000" indent="-21600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bg2"/>
                </a:buClr>
                <a:buFont typeface="+mj-lt"/>
                <a:buAutoNum type="romanLcPeriod"/>
                <a:defRPr sz="1400"/>
              </a:lvl7pPr>
              <a:lvl8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400" b="1">
                  <a:solidFill>
                    <a:schemeClr val="bg2"/>
                  </a:solidFill>
                </a:defRPr>
              </a:lvl8pPr>
              <a:lvl9pPr marL="0" inden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000"/>
              </a:lvl9pPr>
            </a:lstStyle>
            <a:p>
              <a:pPr lvl="1"/>
              <a:r>
                <a:rPr lang="en-US" dirty="0"/>
                <a:t>Environmental Protection</a:t>
              </a:r>
            </a:p>
            <a:p>
              <a:pPr lvl="2"/>
              <a:r>
                <a:rPr lang="en-US" dirty="0"/>
                <a:t>Protective optics cover</a:t>
              </a:r>
            </a:p>
            <a:p>
              <a:pPr lvl="2"/>
              <a:r>
                <a:rPr lang="en-US" dirty="0"/>
                <a:t>Shock absorber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40BB66-C5BE-4782-B0E3-DDBDE6842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2316" y="1924961"/>
              <a:ext cx="2657923" cy="1926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9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D4536-DB90-4E93-AC58-6CAF59AB8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03" y="-15300"/>
            <a:ext cx="10642658" cy="6873300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128800" y="-45720"/>
            <a:ext cx="4063200" cy="6903719"/>
          </a:xfrm>
          <a:solidFill>
            <a:schemeClr val="bg1"/>
          </a:solidFill>
        </p:spPr>
        <p:txBody>
          <a:bodyPr wrap="square" lIns="331200" tIns="1728000" rIns="648000" bIns="1800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/>
              <a:t>multiScan100</a:t>
            </a:r>
            <a:br>
              <a:rPr lang="en-US" sz="1800" b="0" dirty="0">
                <a:solidFill>
                  <a:srgbClr val="737F85"/>
                </a:solidFill>
              </a:rPr>
            </a:br>
            <a:r>
              <a:rPr lang="en-US" sz="1800" b="0" dirty="0">
                <a:solidFill>
                  <a:schemeClr val="tx2"/>
                </a:solidFill>
              </a:rPr>
              <a:t>Detect, localize and secure - all in one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1" name="Medienplatzhalter 4"/>
          <p:cNvSpPr>
            <a:spLocks noGrp="1"/>
          </p:cNvSpPr>
          <p:nvPr>
            <p:ph type="media" sz="quarter" idx="14"/>
          </p:nvPr>
        </p:nvSpPr>
        <p:spPr>
          <a:xfrm>
            <a:off x="10632955" y="476672"/>
            <a:ext cx="826247" cy="340127"/>
          </a:xfrm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3E4C8-357E-4790-B592-EAB14AE8970E}"/>
              </a:ext>
            </a:extLst>
          </p:cNvPr>
          <p:cNvGrpSpPr/>
          <p:nvPr/>
        </p:nvGrpSpPr>
        <p:grpSpPr>
          <a:xfrm>
            <a:off x="8422962" y="4712546"/>
            <a:ext cx="1374162" cy="1083477"/>
            <a:chOff x="731838" y="3840465"/>
            <a:chExt cx="1374162" cy="1083477"/>
          </a:xfrm>
        </p:grpSpPr>
        <p:sp>
          <p:nvSpPr>
            <p:cNvPr id="10" name="Abgerundetes Rechteck 35">
              <a:extLst>
                <a:ext uri="{FF2B5EF4-FFF2-40B4-BE49-F238E27FC236}">
                  <a16:creationId xmlns:a16="http://schemas.microsoft.com/office/drawing/2014/main" id="{B56F5D15-345E-44C9-A1D4-3182147EDD74}"/>
                </a:ext>
              </a:extLst>
            </p:cNvPr>
            <p:cNvSpPr/>
            <p:nvPr/>
          </p:nvSpPr>
          <p:spPr bwMode="gray">
            <a:xfrm>
              <a:off x="1026000" y="384046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Textfeld 56">
              <a:extLst>
                <a:ext uri="{FF2B5EF4-FFF2-40B4-BE49-F238E27FC236}">
                  <a16:creationId xmlns:a16="http://schemas.microsoft.com/office/drawing/2014/main" id="{8177AC84-D5F7-4863-94A0-1FB774BBAED2}"/>
                </a:ext>
              </a:extLst>
            </p:cNvPr>
            <p:cNvSpPr txBox="1"/>
            <p:nvPr/>
          </p:nvSpPr>
          <p:spPr bwMode="gray">
            <a:xfrm>
              <a:off x="731838" y="3843942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Reliable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CFDF702-F3E6-4600-8307-26A850491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0037" y="3963836"/>
              <a:ext cx="831926" cy="83325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5A412E-1219-459E-BEEB-2943122C8ABA}"/>
              </a:ext>
            </a:extLst>
          </p:cNvPr>
          <p:cNvGrpSpPr/>
          <p:nvPr/>
        </p:nvGrpSpPr>
        <p:grpSpPr>
          <a:xfrm>
            <a:off x="8423374" y="3330731"/>
            <a:ext cx="1372428" cy="1080024"/>
            <a:chOff x="731837" y="1466114"/>
            <a:chExt cx="1372428" cy="1080024"/>
          </a:xfrm>
        </p:grpSpPr>
        <p:sp>
          <p:nvSpPr>
            <p:cNvPr id="15" name="Abgerundetes Rechteck 22">
              <a:extLst>
                <a:ext uri="{FF2B5EF4-FFF2-40B4-BE49-F238E27FC236}">
                  <a16:creationId xmlns:a16="http://schemas.microsoft.com/office/drawing/2014/main" id="{5B40C82E-B688-480E-8859-EB759BB938A0}"/>
                </a:ext>
              </a:extLst>
            </p:cNvPr>
            <p:cNvSpPr/>
            <p:nvPr/>
          </p:nvSpPr>
          <p:spPr bwMode="gray">
            <a:xfrm>
              <a:off x="1024265" y="146613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Textfeld 52">
              <a:extLst>
                <a:ext uri="{FF2B5EF4-FFF2-40B4-BE49-F238E27FC236}">
                  <a16:creationId xmlns:a16="http://schemas.microsoft.com/office/drawing/2014/main" id="{5F2A9917-63D7-4C58-8DE5-AE87D419920E}"/>
                </a:ext>
              </a:extLst>
            </p:cNvPr>
            <p:cNvSpPr txBox="1"/>
            <p:nvPr/>
          </p:nvSpPr>
          <p:spPr bwMode="gray">
            <a:xfrm>
              <a:off x="731837" y="1466114"/>
              <a:ext cx="184667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no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Compact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1A4B576-A927-4AC3-A335-BFEDD664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9067" y="1649082"/>
              <a:ext cx="830397" cy="71411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B0494E-9BBD-48D9-89BA-7FC84277C61D}"/>
              </a:ext>
            </a:extLst>
          </p:cNvPr>
          <p:cNvGrpSpPr/>
          <p:nvPr/>
        </p:nvGrpSpPr>
        <p:grpSpPr>
          <a:xfrm>
            <a:off x="10128448" y="4712546"/>
            <a:ext cx="1464391" cy="1164726"/>
            <a:chOff x="641609" y="5025894"/>
            <a:chExt cx="1464391" cy="1164726"/>
          </a:xfrm>
        </p:grpSpPr>
        <p:sp>
          <p:nvSpPr>
            <p:cNvPr id="19" name="Abgerundetes Rechteck 31">
              <a:extLst>
                <a:ext uri="{FF2B5EF4-FFF2-40B4-BE49-F238E27FC236}">
                  <a16:creationId xmlns:a16="http://schemas.microsoft.com/office/drawing/2014/main" id="{753009B9-CD71-4604-9CBD-6A56A606D056}"/>
                </a:ext>
              </a:extLst>
            </p:cNvPr>
            <p:cNvSpPr/>
            <p:nvPr/>
          </p:nvSpPr>
          <p:spPr bwMode="gray">
            <a:xfrm>
              <a:off x="1026000" y="5025894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0" name="Textfeld 57">
              <a:extLst>
                <a:ext uri="{FF2B5EF4-FFF2-40B4-BE49-F238E27FC236}">
                  <a16:creationId xmlns:a16="http://schemas.microsoft.com/office/drawing/2014/main" id="{9842B8F4-40F2-46EA-9B74-E9044BA9D4FB}"/>
                </a:ext>
              </a:extLst>
            </p:cNvPr>
            <p:cNvSpPr txBox="1"/>
            <p:nvPr/>
          </p:nvSpPr>
          <p:spPr bwMode="gray">
            <a:xfrm>
              <a:off x="641609" y="5025894"/>
              <a:ext cx="369332" cy="116472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Customer Centric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D419E9-52F8-45FD-85D5-419CF8FFD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6938" y="5156832"/>
              <a:ext cx="818125" cy="81812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36874E-188F-4E8B-A952-26BF864D75C7}"/>
              </a:ext>
            </a:extLst>
          </p:cNvPr>
          <p:cNvGrpSpPr/>
          <p:nvPr/>
        </p:nvGrpSpPr>
        <p:grpSpPr>
          <a:xfrm>
            <a:off x="10222012" y="3330731"/>
            <a:ext cx="1370827" cy="1080000"/>
            <a:chOff x="733438" y="2652435"/>
            <a:chExt cx="1370827" cy="1080000"/>
          </a:xfrm>
        </p:grpSpPr>
        <p:sp>
          <p:nvSpPr>
            <p:cNvPr id="23" name="Abgerundetes Rechteck 27">
              <a:extLst>
                <a:ext uri="{FF2B5EF4-FFF2-40B4-BE49-F238E27FC236}">
                  <a16:creationId xmlns:a16="http://schemas.microsoft.com/office/drawing/2014/main" id="{CFE2E99C-49C2-4207-9100-2A1D9A52FAD7}"/>
                </a:ext>
              </a:extLst>
            </p:cNvPr>
            <p:cNvSpPr/>
            <p:nvPr/>
          </p:nvSpPr>
          <p:spPr bwMode="gray">
            <a:xfrm>
              <a:off x="1024265" y="265243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Textfeld 53">
              <a:extLst>
                <a:ext uri="{FF2B5EF4-FFF2-40B4-BE49-F238E27FC236}">
                  <a16:creationId xmlns:a16="http://schemas.microsoft.com/office/drawing/2014/main" id="{CD3FCAFB-58C2-45F8-BD22-499B12BA9CFA}"/>
                </a:ext>
              </a:extLst>
            </p:cNvPr>
            <p:cNvSpPr txBox="1"/>
            <p:nvPr/>
          </p:nvSpPr>
          <p:spPr bwMode="gray">
            <a:xfrm>
              <a:off x="733438" y="2652435"/>
              <a:ext cx="184666" cy="1080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>
              <a:spAutoFit/>
            </a:bodyPr>
            <a:lstStyle/>
            <a:p>
              <a:pPr algn="ctr">
                <a:buClr>
                  <a:schemeClr val="bg2"/>
                </a:buClr>
              </a:pPr>
              <a:r>
                <a:rPr lang="en-US" sz="1200" cap="all" dirty="0">
                  <a:solidFill>
                    <a:schemeClr val="tx2"/>
                  </a:solidFill>
                </a:rPr>
                <a:t>reliable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20EE532-D18E-416C-B48C-CD145AD5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5203" y="2783373"/>
              <a:ext cx="818125" cy="81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0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5F1A59-223A-334B-9A5C-808A0F7F41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B983CF-F336-47D6-BC93-C31EC36CA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484312"/>
            <a:ext cx="9540626" cy="2008641"/>
          </a:xfrm>
        </p:spPr>
        <p:txBody>
          <a:bodyPr/>
          <a:lstStyle/>
          <a:p>
            <a:pPr algn="r">
              <a:tabLst>
                <a:tab pos="2870200" algn="l"/>
              </a:tabLst>
            </a:pPr>
            <a:r>
              <a:rPr lang="en-US" dirty="0"/>
              <a:t>Thank you!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2B65A2-B58C-4752-8CA5-F15E9A14A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3492954"/>
            <a:ext cx="9540627" cy="660400"/>
          </a:xfrm>
        </p:spPr>
        <p:txBody>
          <a:bodyPr/>
          <a:lstStyle/>
          <a:p>
            <a:pPr algn="r"/>
            <a:r>
              <a:rPr lang="en-US" b="1" dirty="0"/>
              <a:t>multiScan100</a:t>
            </a:r>
          </a:p>
        </p:txBody>
      </p:sp>
      <p:sp>
        <p:nvSpPr>
          <p:cNvPr id="14" name="Medienplatzhalter 13">
            <a:extLst>
              <a:ext uri="{FF2B5EF4-FFF2-40B4-BE49-F238E27FC236}">
                <a16:creationId xmlns:a16="http://schemas.microsoft.com/office/drawing/2014/main" id="{3B3B82B7-A9C9-4F64-97F9-75218D2DBF7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27</a:t>
            </a:fld>
            <a:endParaRPr lang="en-US" noProof="0"/>
          </a:p>
        </p:txBody>
      </p:sp>
      <p:pic>
        <p:nvPicPr>
          <p:cNvPr id="11" name="Grafik 8">
            <a:extLst>
              <a:ext uri="{FF2B5EF4-FFF2-40B4-BE49-F238E27FC236}">
                <a16:creationId xmlns:a16="http://schemas.microsoft.com/office/drawing/2014/main" id="{730BC8F7-8591-46B6-90BF-2D5AD3F4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293096"/>
            <a:ext cx="12192000" cy="2688594"/>
          </a:xfrm>
          <a:prstGeom prst="rect">
            <a:avLst/>
          </a:prstGeom>
        </p:spPr>
      </p:pic>
      <p:pic>
        <p:nvPicPr>
          <p:cNvPr id="12" name="Picture 11" descr="A close-up of a can&#10;&#10;Description automatically generated with low confidence">
            <a:extLst>
              <a:ext uri="{FF2B5EF4-FFF2-40B4-BE49-F238E27FC236}">
                <a16:creationId xmlns:a16="http://schemas.microsoft.com/office/drawing/2014/main" id="{65320249-4E16-486F-A3AC-9E9ED2373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538" y="2377232"/>
            <a:ext cx="1727851" cy="21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4AA4A6-094C-46A6-BA91-C90094209F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B64753CB-A32B-4A41-A64C-68430A64B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6" y="1484314"/>
            <a:ext cx="3531380" cy="4608512"/>
          </a:xfrm>
        </p:spPr>
        <p:txBody>
          <a:bodyPr/>
          <a:lstStyle/>
          <a:p>
            <a:pPr lvl="2"/>
            <a:endParaRPr lang="en-US" dirty="0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7B96EEE4-DB23-4775-8DCE-CD031F1AAB14}"/>
              </a:ext>
            </a:extLst>
          </p:cNvPr>
          <p:cNvSpPr txBox="1">
            <a:spLocks/>
          </p:cNvSpPr>
          <p:nvPr/>
        </p:nvSpPr>
        <p:spPr>
          <a:xfrm>
            <a:off x="4508836" y="2852936"/>
            <a:ext cx="3531380" cy="201575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solidFill>
                  <a:schemeClr val="bg2"/>
                </a:solidFill>
              </a:rPr>
              <a:t>Ruggedized design</a:t>
            </a:r>
          </a:p>
          <a:p>
            <a:pPr lvl="2"/>
            <a:r>
              <a:rPr lang="en-US" sz="1200" b="1" dirty="0">
                <a:latin typeface="+mj-lt"/>
              </a:rPr>
              <a:t>Shock &amp; Vibration: </a:t>
            </a:r>
          </a:p>
          <a:p>
            <a:pPr lvl="3"/>
            <a:r>
              <a:rPr lang="en-US" sz="1200" dirty="0">
                <a:latin typeface="+mj-lt"/>
              </a:rPr>
              <a:t>Advanced 1 &amp; Advanced 2</a:t>
            </a:r>
            <a:r>
              <a:rPr lang="en-US" dirty="0">
                <a:latin typeface="+mj-lt"/>
              </a:rPr>
              <a:t> *</a:t>
            </a:r>
            <a:endParaRPr lang="de-DE" sz="1200" dirty="0">
              <a:latin typeface="+mj-lt"/>
            </a:endParaRPr>
          </a:p>
          <a:p>
            <a:pPr lvl="2"/>
            <a:r>
              <a:rPr lang="en-US" sz="1200" b="1" dirty="0">
                <a:latin typeface="+mj-lt"/>
              </a:rPr>
              <a:t>EMC:</a:t>
            </a:r>
            <a:r>
              <a:rPr lang="en-US" sz="1200" dirty="0">
                <a:latin typeface="+mj-lt"/>
              </a:rPr>
              <a:t>	  </a:t>
            </a:r>
          </a:p>
          <a:p>
            <a:pPr lvl="3"/>
            <a:r>
              <a:rPr lang="en-US" sz="1200" dirty="0"/>
              <a:t>EN 61000-6-2 &amp; EN 61000-6-3</a:t>
            </a:r>
            <a:endParaRPr lang="de-DE" sz="1200" dirty="0"/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Connectivity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modular, rotatable, configurable</a:t>
            </a:r>
          </a:p>
          <a:p>
            <a:pPr lvl="2"/>
            <a:r>
              <a:rPr lang="en-US" sz="1200" dirty="0"/>
              <a:t>System plug concept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Supported interfaces</a:t>
            </a:r>
          </a:p>
          <a:p>
            <a:pPr lvl="3">
              <a:spcAft>
                <a:spcPts val="0"/>
              </a:spcAft>
            </a:pPr>
            <a:r>
              <a:rPr lang="en-US" sz="1200" dirty="0"/>
              <a:t>Power 9…30 V DC</a:t>
            </a:r>
          </a:p>
          <a:p>
            <a:pPr lvl="3">
              <a:spcAft>
                <a:spcPts val="0"/>
              </a:spcAft>
            </a:pPr>
            <a:r>
              <a:rPr lang="en-US" sz="1200" dirty="0"/>
              <a:t>Ethernet TCP/IP &amp; UDP, 100 Mbit/s</a:t>
            </a:r>
          </a:p>
          <a:p>
            <a:pPr lvl="3">
              <a:spcAft>
                <a:spcPts val="0"/>
              </a:spcAft>
            </a:pPr>
            <a:r>
              <a:rPr lang="en-US" sz="1200" dirty="0"/>
              <a:t>Up to 8 configurable IOs</a:t>
            </a:r>
          </a:p>
          <a:p>
            <a:pPr lvl="3">
              <a:spcAft>
                <a:spcPts val="0"/>
              </a:spcAft>
            </a:pPr>
            <a:r>
              <a:rPr lang="en-US" sz="1200" dirty="0"/>
              <a:t>Ethernet TCP/IP &amp; UDP, 1 Gbit/s**</a:t>
            </a:r>
          </a:p>
          <a:p>
            <a:pPr lvl="3">
              <a:spcAft>
                <a:spcPts val="0"/>
              </a:spcAft>
            </a:pPr>
            <a:r>
              <a:rPr lang="en-US" sz="1200" dirty="0" err="1"/>
              <a:t>CANopen</a:t>
            </a:r>
            <a:r>
              <a:rPr lang="en-US" sz="1200" dirty="0"/>
              <a:t> / SAE J1939**</a:t>
            </a:r>
          </a:p>
          <a:p>
            <a:pPr lvl="3">
              <a:spcAft>
                <a:spcPts val="0"/>
              </a:spcAft>
            </a:pPr>
            <a:r>
              <a:rPr lang="en-US" sz="1200" dirty="0"/>
              <a:t>Automotive Ethernet </a:t>
            </a:r>
            <a:br>
              <a:rPr lang="en-US" sz="1200" dirty="0"/>
            </a:br>
            <a:r>
              <a:rPr lang="en-US" sz="1200" dirty="0"/>
              <a:t>100BASE-T1 / </a:t>
            </a:r>
            <a:r>
              <a:rPr lang="en-US" sz="1200" dirty="0" err="1"/>
              <a:t>BroadR</a:t>
            </a:r>
            <a:r>
              <a:rPr lang="en-US" sz="1200" dirty="0"/>
              <a:t>-Reach**</a:t>
            </a:r>
          </a:p>
          <a:p>
            <a:pPr lvl="2"/>
            <a:endParaRPr lang="en-US" sz="1200" dirty="0"/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103BE93A-DDF0-438D-81D6-A8023CD3F27A}"/>
              </a:ext>
            </a:extLst>
          </p:cNvPr>
          <p:cNvSpPr txBox="1">
            <a:spLocks/>
          </p:cNvSpPr>
          <p:nvPr/>
        </p:nvSpPr>
        <p:spPr>
          <a:xfrm>
            <a:off x="7932736" y="1123951"/>
            <a:ext cx="3531380" cy="496887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chemeClr val="bg2"/>
                </a:solidFill>
              </a:rPr>
              <a:t>Algorithms &amp; Apps</a:t>
            </a:r>
          </a:p>
          <a:p>
            <a:pPr lvl="2"/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Web-Server GUI</a:t>
            </a:r>
          </a:p>
          <a:p>
            <a:pPr lvl="2"/>
            <a:r>
              <a:rPr lang="en-US" dirty="0"/>
              <a:t>Choice of Streaming or / &amp; </a:t>
            </a:r>
            <a:br>
              <a:rPr lang="en-US" dirty="0"/>
            </a:br>
            <a:r>
              <a:rPr lang="en-US" dirty="0"/>
              <a:t>Field Evaluation App, … and many more!</a:t>
            </a:r>
          </a:p>
          <a:p>
            <a:pPr lvl="2"/>
            <a:r>
              <a:rPr lang="en-US" dirty="0"/>
              <a:t>Segmented data output</a:t>
            </a:r>
          </a:p>
          <a:p>
            <a:pPr lvl="2"/>
            <a:r>
              <a:rPr lang="en-US" dirty="0"/>
              <a:t>Multi Echo evaluation (three echo's)</a:t>
            </a:r>
          </a:p>
          <a:p>
            <a:pPr lvl="2"/>
            <a:r>
              <a:rPr lang="en-US" dirty="0"/>
              <a:t>Reflector recognition</a:t>
            </a:r>
          </a:p>
          <a:p>
            <a:pPr lvl="2"/>
            <a:r>
              <a:rPr lang="en-US" dirty="0"/>
              <a:t>Advanced filter options</a:t>
            </a:r>
          </a:p>
          <a:p>
            <a:pPr lvl="2"/>
            <a:r>
              <a:rPr lang="en-US" dirty="0"/>
              <a:t>Diagnosis functions, e.g. screen contamination indication, IMU</a:t>
            </a:r>
          </a:p>
          <a:p>
            <a:pPr lvl="2"/>
            <a:r>
              <a:rPr lang="en-US" dirty="0"/>
              <a:t>Choice of optimized data formats</a:t>
            </a:r>
          </a:p>
          <a:p>
            <a:pPr lvl="2"/>
            <a:r>
              <a:rPr lang="en-US" dirty="0"/>
              <a:t>Support of data aggregation tools, e.g. </a:t>
            </a:r>
          </a:p>
          <a:p>
            <a:pPr lvl="2"/>
            <a:r>
              <a:rPr lang="en-US" dirty="0"/>
              <a:t>Over the Air (OTA) update tool**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8" name="Titel 5">
            <a:extLst>
              <a:ext uri="{FF2B5EF4-FFF2-40B4-BE49-F238E27FC236}">
                <a16:creationId xmlns:a16="http://schemas.microsoft.com/office/drawing/2014/main" id="{D4F3DB6F-AB14-4058-BE56-593328CFDE08}"/>
              </a:ext>
            </a:extLst>
          </p:cNvPr>
          <p:cNvSpPr txBox="1">
            <a:spLocks/>
          </p:cNvSpPr>
          <p:nvPr/>
        </p:nvSpPr>
        <p:spPr bwMode="gray">
          <a:xfrm>
            <a:off x="731838" y="473074"/>
            <a:ext cx="8027987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b="1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eaLnBrk="1" hangingPunct="1">
              <a:defRPr sz="2200" b="1" kern="1200" spc="0" baseline="0">
                <a:solidFill>
                  <a:schemeClr val="bg2"/>
                </a:solidFill>
                <a:latin typeface="+mj-lt"/>
              </a:defRPr>
            </a:lvl2pPr>
            <a:lvl3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3pPr>
            <a:lvl4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4pPr>
            <a:lvl5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5pPr>
            <a:lvl6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6pPr>
            <a:lvl7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7pPr>
            <a:lvl8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8pPr>
            <a:lvl9pPr algn="l" eaLnBrk="1" hangingPunct="1">
              <a:defRPr sz="2200" b="1" kern="1200" baseline="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lang="en-US" dirty="0"/>
              <a:t>multiScan100 overview</a:t>
            </a:r>
          </a:p>
        </p:txBody>
      </p:sp>
      <p:graphicFrame>
        <p:nvGraphicFramePr>
          <p:cNvPr id="31" name="Tabelle 23">
            <a:extLst>
              <a:ext uri="{FF2B5EF4-FFF2-40B4-BE49-F238E27FC236}">
                <a16:creationId xmlns:a16="http://schemas.microsoft.com/office/drawing/2014/main" id="{74A284A7-5FBF-4DDA-91E8-8EFFF452F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89697"/>
              </p:ext>
            </p:extLst>
          </p:nvPr>
        </p:nvGraphicFramePr>
        <p:xfrm>
          <a:off x="291894" y="833074"/>
          <a:ext cx="4188241" cy="5475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1927">
                  <a:extLst>
                    <a:ext uri="{9D8B030D-6E8A-4147-A177-3AD203B41FA5}">
                      <a16:colId xmlns:a16="http://schemas.microsoft.com/office/drawing/2014/main" val="2130070776"/>
                    </a:ext>
                  </a:extLst>
                </a:gridCol>
                <a:gridCol w="1003157">
                  <a:extLst>
                    <a:ext uri="{9D8B030D-6E8A-4147-A177-3AD203B41FA5}">
                      <a16:colId xmlns:a16="http://schemas.microsoft.com/office/drawing/2014/main" val="3596963526"/>
                    </a:ext>
                  </a:extLst>
                </a:gridCol>
                <a:gridCol w="1003157">
                  <a:extLst>
                    <a:ext uri="{9D8B030D-6E8A-4147-A177-3AD203B41FA5}">
                      <a16:colId xmlns:a16="http://schemas.microsoft.com/office/drawing/2014/main" val="2359268269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r>
                        <a:rPr lang="en-US" sz="1400" noProof="0" dirty="0"/>
                        <a:t>Specifications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2487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Working range 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≤ </a:t>
                      </a:r>
                      <a:r>
                        <a:rPr lang="en-US" sz="1200" noProof="0" dirty="0"/>
                        <a:t>0.05 … 60 m</a:t>
                      </a:r>
                      <a:r>
                        <a:rPr lang="en-US" sz="1200" b="0" u="none" strike="noStrike" kern="1200" spc="0" baseline="3000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latin typeface="Open Sans" panose="020B0606030504020204" pitchFamily="34" charset="0"/>
                        </a:rPr>
                        <a:t>2)</a:t>
                      </a:r>
                      <a:endParaRPr lang="en-US" sz="1200" noProof="0" dirty="0"/>
                    </a:p>
                    <a:p>
                      <a:r>
                        <a:rPr lang="en-US" sz="1200" noProof="0" dirty="0"/>
                        <a:t>… </a:t>
                      </a: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30 m @ 90%</a:t>
                      </a:r>
                    </a:p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… 12 m @ 10%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523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Aperture angle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/>
                        <a:t>360°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05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200" noProof="0" dirty="0"/>
                        <a:t>Field </a:t>
                      </a:r>
                      <a:r>
                        <a:rPr lang="de-DE" sz="1200" noProof="0" dirty="0" err="1"/>
                        <a:t>of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view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Hor.: 360°</a:t>
                      </a:r>
                      <a:br>
                        <a:rPr lang="en-US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r>
                        <a:rPr lang="en-US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Vert.: 65° </a:t>
                      </a:r>
                      <a:r>
                        <a:rPr lang="en-US" sz="11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[-22.5°…+42.5°] </a:t>
                      </a:r>
                      <a:endParaRPr lang="en-US" sz="1200" b="0" i="0" u="none" strike="noStrike" kern="1200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01665"/>
                  </a:ext>
                </a:extLst>
              </a:tr>
              <a:tr h="30267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Scanning frequency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/>
                        <a:t>20 Hz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937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Angular resolution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/>
                        <a:t>Hor.: 0.125° &amp; 1°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Vert.: 2.5° &amp; 5°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188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Statistical error (1σ)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≤ 20 mm 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55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Systematic error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b="0" i="0" u="none" strike="noStrike" kern="1200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± 50 mm</a:t>
                      </a:r>
                      <a:r>
                        <a:rPr lang="en-US" sz="1200" b="0" u="none" strike="noStrike" kern="1200" spc="0" baseline="3000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latin typeface="Open Sans" panose="020B0606030504020204" pitchFamily="34" charset="0"/>
                        </a:rPr>
                        <a:t>1)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33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Scan field flatness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marL="912813" lvl="2" indent="-912813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>
                          <a:tab pos="1970151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Nav. layer (0°): ± 0.5°</a:t>
                      </a:r>
                    </a:p>
                    <a:p>
                      <a:pPr marL="912813" lvl="2" indent="-912813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>
                          <a:tab pos="1970151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layers:  ± 1° 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597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Ambient light immunity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100 </a:t>
                      </a:r>
                      <a:r>
                        <a:rPr lang="en-US" sz="1200" dirty="0" err="1"/>
                        <a:t>klx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823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Operating temp.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 - 30 … +50 °C  / - 40 … +70 °C*</a:t>
                      </a:r>
                      <a:endParaRPr lang="en-US" sz="1200" baseline="30000" noProof="0" dirty="0"/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445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Enclosure rating</a:t>
                      </a: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noProof="0" dirty="0"/>
                        <a:t>IP65 &amp; IP67 &amp; IP69k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569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Performance level (in preparation) **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EN ISO 13849-1:2015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4472126"/>
                  </a:ext>
                </a:extLst>
              </a:tr>
            </a:tbl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75ABE7B6-B1D9-4E65-A62C-6DD8C667DDA3}"/>
              </a:ext>
            </a:extLst>
          </p:cNvPr>
          <p:cNvSpPr txBox="1"/>
          <p:nvPr/>
        </p:nvSpPr>
        <p:spPr bwMode="gray">
          <a:xfrm>
            <a:off x="3647728" y="6551766"/>
            <a:ext cx="8352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 dirty="0">
                <a:solidFill>
                  <a:schemeClr val="accent2"/>
                </a:solidFill>
              </a:rPr>
              <a:t>1)</a:t>
            </a:r>
            <a:r>
              <a:rPr lang="en-US" sz="1100" dirty="0">
                <a:solidFill>
                  <a:schemeClr val="accent2"/>
                </a:solidFill>
              </a:rPr>
              <a:t> Depending on range, ambient light, temperature etc. </a:t>
            </a:r>
            <a:r>
              <a:rPr lang="en-US" sz="1100" baseline="30000" dirty="0">
                <a:solidFill>
                  <a:schemeClr val="accent2"/>
                </a:solidFill>
              </a:rPr>
              <a:t>2)</a:t>
            </a:r>
            <a:r>
              <a:rPr lang="en-US" sz="1100" dirty="0">
                <a:solidFill>
                  <a:schemeClr val="accent2"/>
                </a:solidFill>
              </a:rPr>
              <a:t> Extended range on reflectors *</a:t>
            </a:r>
            <a:r>
              <a:rPr lang="en-US" sz="1100" i="1" noProof="0" dirty="0">
                <a:solidFill>
                  <a:schemeClr val="accent2"/>
                </a:solidFill>
              </a:rPr>
              <a:t>with accessory ** future options	</a:t>
            </a:r>
            <a:endParaRPr lang="de-DE" sz="1100" i="1" dirty="0">
              <a:solidFill>
                <a:schemeClr val="accent2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A24CF74-9496-4845-90CA-9D73A836E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1412776"/>
            <a:ext cx="1558058" cy="6389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1BD5CE6-4724-4C50-99C0-72A212599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034" y="5661248"/>
            <a:ext cx="792088" cy="22764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A27F26-A45D-4A52-B269-F68285E090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523" y="5746393"/>
            <a:ext cx="454125" cy="4332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DE4582F-7AE7-4F48-A9BD-178643FD1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489" y="5733256"/>
            <a:ext cx="549215" cy="54921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73D2FB-E925-49DF-B7D4-4EAA1FA37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406" y="5296937"/>
            <a:ext cx="540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FC055B0-2029-4C53-8014-017408B8B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3855" y="2225065"/>
            <a:ext cx="540000" cy="5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B6763D0-E85F-4C76-BA4B-6204E75C0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527" y="2060848"/>
            <a:ext cx="540000" cy="540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58C24C8-E4BF-4257-8C05-65A864D853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pic>
        <p:nvPicPr>
          <p:cNvPr id="23" name="Grafik 22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50BDB39D-4716-437B-911A-CF817EEBD6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08" y="614636"/>
            <a:ext cx="1586973" cy="1931573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1128A34-C51C-421B-A245-61D4CCAD552D}"/>
              </a:ext>
            </a:extLst>
          </p:cNvPr>
          <p:cNvGrpSpPr/>
          <p:nvPr/>
        </p:nvGrpSpPr>
        <p:grpSpPr>
          <a:xfrm>
            <a:off x="6538778" y="1616854"/>
            <a:ext cx="1376715" cy="1216421"/>
            <a:chOff x="4287553" y="1916832"/>
            <a:chExt cx="3853809" cy="4004798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02102BDF-584C-42F1-9789-133E385B5FFF}"/>
                </a:ext>
              </a:extLst>
            </p:cNvPr>
            <p:cNvGrpSpPr/>
            <p:nvPr/>
          </p:nvGrpSpPr>
          <p:grpSpPr>
            <a:xfrm>
              <a:off x="4287553" y="1916832"/>
              <a:ext cx="3824671" cy="3636799"/>
              <a:chOff x="7455905" y="1366558"/>
              <a:chExt cx="3824671" cy="3636799"/>
            </a:xfrm>
          </p:grpSpPr>
          <p:sp>
            <p:nvSpPr>
              <p:cNvPr id="39" name="Gleichschenkliges Dreieck 38">
                <a:extLst>
                  <a:ext uri="{FF2B5EF4-FFF2-40B4-BE49-F238E27FC236}">
                    <a16:creationId xmlns:a16="http://schemas.microsoft.com/office/drawing/2014/main" id="{3EE492EE-017F-4660-A20C-F82464211351}"/>
                  </a:ext>
                </a:extLst>
              </p:cNvPr>
              <p:cNvSpPr/>
              <p:nvPr/>
            </p:nvSpPr>
            <p:spPr bwMode="gray">
              <a:xfrm>
                <a:off x="7736320" y="3404023"/>
                <a:ext cx="3261030" cy="665984"/>
              </a:xfrm>
              <a:prstGeom prst="triangle">
                <a:avLst/>
              </a:prstGeom>
              <a:solidFill>
                <a:srgbClr val="D3BE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93C8EB0E-66FF-49F2-844E-07E0D2863FBB}"/>
                  </a:ext>
                </a:extLst>
              </p:cNvPr>
              <p:cNvSpPr/>
              <p:nvPr/>
            </p:nvSpPr>
            <p:spPr bwMode="gray">
              <a:xfrm rot="10800000">
                <a:off x="7464152" y="3789040"/>
                <a:ext cx="3816424" cy="1214317"/>
              </a:xfrm>
              <a:prstGeom prst="ellipse">
                <a:avLst/>
              </a:prstGeom>
              <a:gradFill>
                <a:gsLst>
                  <a:gs pos="0">
                    <a:srgbClr val="FEDF7F"/>
                  </a:gs>
                  <a:gs pos="100000">
                    <a:srgbClr val="D6C17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177C0B50-E3D2-4AA4-8E69-4B09D7340F9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7680176" y="2252963"/>
                <a:ext cx="1490786" cy="109497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ED44A9BC-E805-4F5E-B995-E251D36FFEF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9553961" y="2272447"/>
                <a:ext cx="1475375" cy="1075494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Gleichschenkliges Dreieck 42">
                <a:extLst>
                  <a:ext uri="{FF2B5EF4-FFF2-40B4-BE49-F238E27FC236}">
                    <a16:creationId xmlns:a16="http://schemas.microsoft.com/office/drawing/2014/main" id="{F46FF428-8038-4560-9650-3600623D1266}"/>
                  </a:ext>
                </a:extLst>
              </p:cNvPr>
              <p:cNvSpPr/>
              <p:nvPr/>
            </p:nvSpPr>
            <p:spPr bwMode="gray">
              <a:xfrm rot="10800000">
                <a:off x="7558864" y="2186905"/>
                <a:ext cx="3607194" cy="1326392"/>
              </a:xfrm>
              <a:prstGeom prst="triangle">
                <a:avLst/>
              </a:prstGeom>
              <a:gradFill>
                <a:gsLst>
                  <a:gs pos="0">
                    <a:srgbClr val="FFC000">
                      <a:alpha val="50000"/>
                      <a:lumMod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89202635-05C3-4F90-8710-18E5FBC2B810}"/>
                  </a:ext>
                </a:extLst>
              </p:cNvPr>
              <p:cNvSpPr/>
              <p:nvPr/>
            </p:nvSpPr>
            <p:spPr bwMode="gray">
              <a:xfrm>
                <a:off x="7526258" y="1375355"/>
                <a:ext cx="3682302" cy="11684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28027282-89B7-4D40-A899-EC70B662496B}"/>
                  </a:ext>
                </a:extLst>
              </p:cNvPr>
              <p:cNvSpPr/>
              <p:nvPr/>
            </p:nvSpPr>
            <p:spPr bwMode="gray">
              <a:xfrm>
                <a:off x="7455905" y="1366558"/>
                <a:ext cx="3816424" cy="1214317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alpha val="50000"/>
                    </a:srgbClr>
                  </a:gs>
                  <a:gs pos="100000">
                    <a:srgbClr val="FFC000">
                      <a:lumMod val="60000"/>
                      <a:alpha val="50000"/>
                    </a:srgbClr>
                  </a:gs>
                </a:gsLst>
                <a:lin ang="5400000" scaled="1"/>
              </a:gra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12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9F82E82-EBC3-49F7-BB77-D12CAF3C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214" y="3751848"/>
              <a:ext cx="365448" cy="460990"/>
            </a:xfrm>
            <a:prstGeom prst="rect">
              <a:avLst/>
            </a:prstGeom>
          </p:spPr>
        </p:pic>
        <p:sp>
          <p:nvSpPr>
            <p:cNvPr id="38" name="Flussdiagramm: Verbinder 37">
              <a:extLst>
                <a:ext uri="{FF2B5EF4-FFF2-40B4-BE49-F238E27FC236}">
                  <a16:creationId xmlns:a16="http://schemas.microsoft.com/office/drawing/2014/main" id="{7AE4CF56-81C8-4BC3-8E15-193ED5CF6037}"/>
                </a:ext>
              </a:extLst>
            </p:cNvPr>
            <p:cNvSpPr/>
            <p:nvPr/>
          </p:nvSpPr>
          <p:spPr bwMode="gray">
            <a:xfrm>
              <a:off x="4295799" y="2076067"/>
              <a:ext cx="3845563" cy="3845563"/>
            </a:xfrm>
            <a:prstGeom prst="flowChartConnector">
              <a:avLst/>
            </a:prstGeom>
            <a:solidFill>
              <a:srgbClr val="EA0823">
                <a:alpha val="14902"/>
              </a:srgbClr>
            </a:solidFill>
            <a:ln>
              <a:solidFill>
                <a:schemeClr val="accent6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Bildplatzhalter 14">
            <a:extLst>
              <a:ext uri="{FF2B5EF4-FFF2-40B4-BE49-F238E27FC236}">
                <a16:creationId xmlns:a16="http://schemas.microsoft.com/office/drawing/2014/main" id="{AD8EBC2E-4882-4844-A246-F927CD83C5FC}"/>
              </a:ext>
            </a:extLst>
          </p:cNvPr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"/>
          <a:stretch/>
        </p:blipFill>
        <p:spPr>
          <a:xfrm>
            <a:off x="10974418" y="2780928"/>
            <a:ext cx="792088" cy="7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CAE0D0-D549-4D6B-9E64-50F5B7EB0D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8ABFD7-1B85-451C-803B-A5EED64D8F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29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A92B7-C2F8-427A-BB4F-F0395AF8F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30CD5DB-F736-473E-8D7D-4DE301A9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</a:t>
            </a:r>
            <a:r>
              <a:rPr lang="de-DE" dirty="0"/>
              <a:t>!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BE3EC581-C4ED-4845-93B4-733F0A1F9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Mechanical robustness levels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7B07F1A-54A9-477B-AF08-D84D461A0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93482"/>
              </p:ext>
            </p:extLst>
          </p:nvPr>
        </p:nvGraphicFramePr>
        <p:xfrm>
          <a:off x="731837" y="1484313"/>
          <a:ext cx="9360000" cy="44002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99620235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36512810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4226676232"/>
                    </a:ext>
                  </a:extLst>
                </a:gridCol>
              </a:tblGrid>
              <a:tr h="368294">
                <a:tc>
                  <a:txBody>
                    <a:bodyPr/>
                    <a:lstStyle/>
                    <a:p>
                      <a:r>
                        <a:rPr lang="en-US" sz="1400" b="0" noProof="0" dirty="0">
                          <a:latin typeface="+mj-lt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LEVEL “</a:t>
                      </a:r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advanced 2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LEVEL “</a:t>
                      </a:r>
                      <a:r>
                        <a:rPr lang="en-US" sz="14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advanced 1</a:t>
                      </a:r>
                      <a:r>
                        <a:rPr lang="en-US" sz="1400" b="0" noProof="0" dirty="0">
                          <a:latin typeface="+mj-lt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856692"/>
                  </a:ext>
                </a:extLst>
              </a:tr>
              <a:tr h="2088000">
                <a:tc>
                  <a:txBody>
                    <a:bodyPr/>
                    <a:lstStyle/>
                    <a:p>
                      <a:pPr marL="144000" indent="-144000">
                        <a:buClr>
                          <a:schemeClr val="bg2"/>
                        </a:buClr>
                        <a:buFont typeface="Open Sans" panose="020B0606030504020204" pitchFamily="34" charset="0"/>
                        <a:buChar char="›"/>
                      </a:pPr>
                      <a:r>
                        <a:rPr lang="en-US" sz="1400" noProof="0" dirty="0">
                          <a:latin typeface="+mn-lt"/>
                        </a:rPr>
                        <a:t>Vibration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60068-2-6:2007)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Sine resonance scan: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10…1.000 Hz; 1 g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Sine test: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10…500 Hz;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 g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10 cycles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60068-2-64:2008)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Noise test: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 Hz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13.5 g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5 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60068-2-6:2007)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Sine resonance scan: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10…1.000 Hz; 1 g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Sine test: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10…500 Hz; 5 g; 10 cycles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60068-2-64:2008)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Noise test: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10…250 Hz, 4.24 g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5 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77056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Shock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60068-2-27:2008)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 g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±3 shocks / axis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40 g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6 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±4.000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bumps / axis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50 g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3 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±5.000 bumps /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(IEC 60068-2-27:2008)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 g, 11 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±3 shocks / axis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 g, 6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±1.000 bumps / axis</a:t>
                      </a:r>
                    </a:p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 g, 3 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;±5.000 bumps / 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1076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How to reach?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Device mounted to SICK shock absorber bracket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CC1"/>
                        </a:buClr>
                        <a:buSzTx/>
                        <a:buFont typeface="Open Sans" panose="020B0606030504020204" pitchFamily="34" charset="0"/>
                        <a:buChar char="›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Robustness by device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89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8E5AA41-D3C3-4F26-85C1-DCDC544C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>
          <a:xfrm>
            <a:off x="713433" y="6410848"/>
            <a:ext cx="8946505" cy="447151"/>
          </a:xfrm>
        </p:spPr>
        <p:txBody>
          <a:bodyPr/>
          <a:lstStyle/>
          <a:p>
            <a:r>
              <a:rPr lang="en-US" dirty="0"/>
              <a:t>Customer presentation | multiScan100 | December 2022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3B3F62A-EB35-443C-8B04-FC417CDB9C97}"/>
              </a:ext>
            </a:extLst>
          </p:cNvPr>
          <p:cNvSpPr txBox="1">
            <a:spLocks/>
          </p:cNvSpPr>
          <p:nvPr/>
        </p:nvSpPr>
        <p:spPr bwMode="gray">
          <a:xfrm>
            <a:off x="3432175" y="1484312"/>
            <a:ext cx="7127875" cy="4621847"/>
          </a:xfrm>
          <a:prstGeom prst="rect">
            <a:avLst/>
          </a:prstGeom>
        </p:spPr>
        <p:txBody>
          <a:bodyPr vert="horz" lIns="0" tIns="0" rIns="0" bIns="0" numCol="2" spcCol="540000" rtlCol="0">
            <a:no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1pPr>
            <a:lvl2pPr marL="432000" lvl="1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2pPr>
            <a:lvl3pPr marL="648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3pPr>
            <a:lvl4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4pPr>
            <a:lvl5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5pPr>
            <a:lvl6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6pPr>
            <a:lvl7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7pPr>
            <a:lvl8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8pPr>
            <a:lvl9pPr marL="216000" indent="-21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 b="0"/>
            </a:lvl9pPr>
          </a:lstStyle>
          <a:p>
            <a:pPr fontAlgn="ctr">
              <a:spcBef>
                <a:spcPts val="0"/>
              </a:spcBef>
              <a:spcAft>
                <a:spcPts val="700"/>
              </a:spcAft>
            </a:pPr>
            <a:r>
              <a:rPr lang="en-US" b="1" dirty="0"/>
              <a:t>Applications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Fields of applications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Technology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Focus application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LiDAR vs. Camera</a:t>
            </a:r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lvl="1">
              <a:spcAft>
                <a:spcPts val="700"/>
              </a:spcAft>
              <a:buAutoNum type="alphaLcPeriod"/>
            </a:pPr>
            <a:endParaRPr lang="de-DE" dirty="0"/>
          </a:p>
          <a:p>
            <a:pPr marL="216000" lvl="1" indent="0">
              <a:spcAft>
                <a:spcPts val="700"/>
              </a:spcAft>
              <a:buNone/>
            </a:pPr>
            <a:endParaRPr lang="de-DE" dirty="0"/>
          </a:p>
          <a:p>
            <a:pPr marL="216000" lvl="1" indent="0">
              <a:spcAft>
                <a:spcPts val="700"/>
              </a:spcAft>
              <a:buNone/>
            </a:pPr>
            <a:endParaRPr lang="de-DE" dirty="0"/>
          </a:p>
          <a:p>
            <a:pPr fontAlgn="ctr">
              <a:spcBef>
                <a:spcPts val="0"/>
              </a:spcBef>
              <a:spcAft>
                <a:spcPts val="700"/>
              </a:spcAft>
            </a:pPr>
            <a:r>
              <a:rPr lang="en-US" b="1" dirty="0"/>
              <a:t>Product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Highlights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Product positioning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USP description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Features / Benefits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Technology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Protective field concept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Variants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Configuration &amp; Diagnostics </a:t>
            </a:r>
          </a:p>
          <a:p>
            <a:pPr marL="432000" lvl="2" indent="-432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/>
              <a:t>Accessories</a:t>
            </a:r>
          </a:p>
        </p:txBody>
      </p:sp>
    </p:spTree>
    <p:extLst>
      <p:ext uri="{BB962C8B-B14F-4D97-AF65-F5344CB8AC3E}">
        <p14:creationId xmlns:p14="http://schemas.microsoft.com/office/powerpoint/2010/main" val="29046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872096-F25E-49D9-9948-D3EF2BF769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913C8E-A70B-4B96-980F-C1B435BF6B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30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AE839-6658-4D10-99BA-AFF488A82E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elle 23">
            <a:extLst>
              <a:ext uri="{FF2B5EF4-FFF2-40B4-BE49-F238E27FC236}">
                <a16:creationId xmlns:a16="http://schemas.microsoft.com/office/drawing/2014/main" id="{25B7C3CB-19BA-4139-A072-0DD1071D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14732"/>
              </p:ext>
            </p:extLst>
          </p:nvPr>
        </p:nvGraphicFramePr>
        <p:xfrm>
          <a:off x="731837" y="1124744"/>
          <a:ext cx="10768717" cy="522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1654">
                  <a:extLst>
                    <a:ext uri="{9D8B030D-6E8A-4147-A177-3AD203B41FA5}">
                      <a16:colId xmlns:a16="http://schemas.microsoft.com/office/drawing/2014/main" val="2130070776"/>
                    </a:ext>
                  </a:extLst>
                </a:gridCol>
                <a:gridCol w="4388533">
                  <a:extLst>
                    <a:ext uri="{9D8B030D-6E8A-4147-A177-3AD203B41FA5}">
                      <a16:colId xmlns:a16="http://schemas.microsoft.com/office/drawing/2014/main" val="359696352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0709767"/>
                    </a:ext>
                  </a:extLst>
                </a:gridCol>
                <a:gridCol w="2092186">
                  <a:extLst>
                    <a:ext uri="{9D8B030D-6E8A-4147-A177-3AD203B41FA5}">
                      <a16:colId xmlns:a16="http://schemas.microsoft.com/office/drawing/2014/main" val="38385442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Type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Advantages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Limitations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487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MSGPCK </a:t>
                      </a:r>
                      <a:b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(data format)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for UDP and TCP/IP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segments (e.g.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 is one segment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like device Identification / serial number, time stamp and device status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about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~10 Mbit for picoScan (3 echoes)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~70 Mbit for multiScan100 (3 echoes)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integrate with existing "libraries"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parse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 drivers also use this protocol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field has a kind of "speaking name" or numbering</a:t>
                      </a:r>
                      <a:endParaRPr lang="en-US" sz="1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a lot of bandwidths</a:t>
                      </a:r>
                      <a:b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more computing power, especially for parsing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200" noProof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05523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COMPACT</a:t>
                      </a:r>
                      <a:br>
                        <a:rPr lang="en-US" sz="1200" noProof="0"/>
                      </a:b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(data format)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for UDP and TCP/IP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outputs segments (e. g.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 is one segment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similar to other 3D LiDAR Data format approaches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like device Identification / serial number, time stamp and device status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</a:t>
                      </a:r>
                    </a:p>
                    <a:p>
                      <a:pPr marL="742939" marR="0" lvl="1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 Mbit for picoScan (3 echoes)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~35 Mbit for multiScan100 (3 echoes)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efficient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 smaller band with needed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memcpy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will do the job</a:t>
                      </a:r>
                      <a:b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super efficient and resource-saving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bit like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en-US" sz="1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is not "self-describing"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"difficult" to parse (needs probably more integration time on customer side)</a:t>
                      </a:r>
                      <a:endParaRPr lang="en-US" sz="1200" noProof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92105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ROS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(driver)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ROS1 &amp; ROS2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Easy integration, widely used open-source platform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Requires installation of ROS kernel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3016504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C++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(driver)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Low-level integration, open for a bunch of operation systems and CPU architectures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More complex approach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52922204"/>
                  </a:ext>
                </a:extLst>
              </a:tr>
            </a:tbl>
          </a:graphicData>
        </a:graphic>
      </p:graphicFrame>
      <p:sp>
        <p:nvSpPr>
          <p:cNvPr id="10" name="Titel 11">
            <a:extLst>
              <a:ext uri="{FF2B5EF4-FFF2-40B4-BE49-F238E27FC236}">
                <a16:creationId xmlns:a16="http://schemas.microsoft.com/office/drawing/2014/main" id="{8EC0BA60-0344-4A1B-BEB9-BFAD7224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73074"/>
            <a:ext cx="8027987" cy="360000"/>
          </a:xfrm>
        </p:spPr>
        <p:txBody>
          <a:bodyPr/>
          <a:lstStyle/>
          <a:p>
            <a:r>
              <a:rPr lang="en-US" dirty="0"/>
              <a:t>Information about Data format</a:t>
            </a:r>
          </a:p>
        </p:txBody>
      </p:sp>
      <p:sp>
        <p:nvSpPr>
          <p:cNvPr id="11" name="Untertitel 12">
            <a:extLst>
              <a:ext uri="{FF2B5EF4-FFF2-40B4-BE49-F238E27FC236}">
                <a16:creationId xmlns:a16="http://schemas.microsoft.com/office/drawing/2014/main" id="{8A424717-3D60-44E7-B2E2-DD562264B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9" y="833075"/>
            <a:ext cx="8027986" cy="290876"/>
          </a:xfrm>
        </p:spPr>
        <p:txBody>
          <a:bodyPr/>
          <a:lstStyle/>
          <a:p>
            <a:r>
              <a:rPr lang="en-US" dirty="0"/>
              <a:t>multiScan100 and other </a:t>
            </a:r>
            <a:r>
              <a:rPr lang="en-US" dirty="0" err="1"/>
              <a:t>LiDARs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E01163-0FFE-45EF-A950-79226F37A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Customer presentation | multiScan100 | December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B0D85A-D7AB-4CA6-B0CC-CA437AEB12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32581-1B55-48AB-841F-39796375C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03F98BE-5204-4599-A3F8-67E882B6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data with Quality!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9ABFBFEF-B7CE-48F2-AFF1-E156F2A04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Choice of different data formats &amp; drivers</a:t>
            </a:r>
          </a:p>
        </p:txBody>
      </p:sp>
      <p:graphicFrame>
        <p:nvGraphicFramePr>
          <p:cNvPr id="16" name="Tabelle 23">
            <a:extLst>
              <a:ext uri="{FF2B5EF4-FFF2-40B4-BE49-F238E27FC236}">
                <a16:creationId xmlns:a16="http://schemas.microsoft.com/office/drawing/2014/main" id="{37F44857-3D1C-49F6-978E-B7B764DDB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49536"/>
              </p:ext>
            </p:extLst>
          </p:nvPr>
        </p:nvGraphicFramePr>
        <p:xfrm>
          <a:off x="731837" y="1124744"/>
          <a:ext cx="10768717" cy="522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1654">
                  <a:extLst>
                    <a:ext uri="{9D8B030D-6E8A-4147-A177-3AD203B41FA5}">
                      <a16:colId xmlns:a16="http://schemas.microsoft.com/office/drawing/2014/main" val="2130070776"/>
                    </a:ext>
                  </a:extLst>
                </a:gridCol>
                <a:gridCol w="4388533">
                  <a:extLst>
                    <a:ext uri="{9D8B030D-6E8A-4147-A177-3AD203B41FA5}">
                      <a16:colId xmlns:a16="http://schemas.microsoft.com/office/drawing/2014/main" val="359696352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0709767"/>
                    </a:ext>
                  </a:extLst>
                </a:gridCol>
                <a:gridCol w="2092186">
                  <a:extLst>
                    <a:ext uri="{9D8B030D-6E8A-4147-A177-3AD203B41FA5}">
                      <a16:colId xmlns:a16="http://schemas.microsoft.com/office/drawing/2014/main" val="38385442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Type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Advantages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Limitations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487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MSGPCK </a:t>
                      </a:r>
                      <a:b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(data format)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for UDP and TCP/IP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segments (e.g.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 is one segment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like device Identification / serial number, time stamp and device status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about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~10 Mbit for picoScan (3 echoes)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~70 Mbit for multiScan100 (3 echoes)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integrate with existing "libraries"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parse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 drivers also use this protocol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field has a kind of "speaking name" or numbering</a:t>
                      </a:r>
                      <a:endParaRPr lang="en-US" sz="1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a lot of bandwidths</a:t>
                      </a:r>
                      <a:b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more computing power, especially for parsing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200" noProof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055232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COMPACT</a:t>
                      </a:r>
                      <a:br>
                        <a:rPr lang="en-US" sz="1200" noProof="0"/>
                      </a:b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(data format)</a:t>
                      </a:r>
                      <a:endParaRPr lang="en-US" sz="1200" noProof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for UDP and TCP/IP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outputs segments (e. g. 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30° is one segment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similar to other 3D LiDAR Data format approaches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information like device Identification / serial number, time stamp and device status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</a:t>
                      </a:r>
                    </a:p>
                    <a:p>
                      <a:pPr marL="742939" marR="0" lvl="1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 Mbit for picoScan (3 echoes)</a:t>
                      </a:r>
                    </a:p>
                    <a:p>
                      <a:pPr marL="742939" lvl="1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~35 Mbit for multiScan100 (3 echoes)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efficient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 smaller band with needed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memcpy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will do the job</a:t>
                      </a:r>
                      <a:b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super efficient and resource-saving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bit like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</a:t>
                      </a:r>
                      <a:endParaRPr lang="en-US" sz="1200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is not "self-describing"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"difficult" to parse (needs probably more integration time on customer side)</a:t>
                      </a:r>
                      <a:endParaRPr lang="en-US" sz="1200" noProof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92105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ROS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(driver)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ROS1 &amp; ROS2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Easy integration, widely used open-source platform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Requires installation of ROS kernel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3016504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C++ </a:t>
                      </a:r>
                      <a:br>
                        <a:rPr lang="en-US" sz="1200" noProof="0" dirty="0"/>
                      </a:br>
                      <a:r>
                        <a:rPr lang="en-US" sz="1200" noProof="0" dirty="0"/>
                        <a:t>(driver)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Low-level integration, open for a bunch of operation systems and CPU architectures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noProof="0" dirty="0"/>
                        <a:t>More complex approach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5292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0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A915B8-2443-4E0F-97C4-92A303FD37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EDCD1-E0D4-4287-A9E6-38E227CF21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32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28C93F-34D3-4DBC-8F5A-5A06C77D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1DEC7CF-8DC8-450B-9B6B-65C8D6E514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Modular concept</a:t>
            </a:r>
          </a:p>
          <a:p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1D68C4D-77DD-45ED-A434-C979B908BDA7}"/>
              </a:ext>
            </a:extLst>
          </p:cNvPr>
          <p:cNvSpPr txBox="1">
            <a:spLocks/>
          </p:cNvSpPr>
          <p:nvPr/>
        </p:nvSpPr>
        <p:spPr bwMode="gray">
          <a:xfrm>
            <a:off x="731836" y="1484313"/>
            <a:ext cx="5327652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“Standard” Sensor Apps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	Measurement data streaming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	Object detection – 2D or 3D **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	&amp;	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	&amp;		with PL b rating</a:t>
            </a:r>
          </a:p>
          <a:p>
            <a:pPr lvl="1">
              <a:lnSpc>
                <a:spcPct val="200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en-US" dirty="0"/>
              <a:t>Feature Add-ons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US" dirty="0"/>
              <a:t>Multi Echo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US" dirty="0"/>
              <a:t>Reflector recognition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US" dirty="0"/>
              <a:t>Filter package robustness (rain, fog, particles)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tabLst>
                <a:tab pos="714375" algn="l"/>
              </a:tabLst>
            </a:pPr>
            <a:r>
              <a:rPr lang="en-US" dirty="0"/>
              <a:t>Filter package data reduction &amp; pre-processing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tabLst>
                <a:tab pos="714375" algn="l"/>
              </a:tabLst>
            </a:pPr>
            <a:endParaRPr lang="en-US" dirty="0"/>
          </a:p>
          <a:p>
            <a:pPr lvl="1">
              <a:tabLst>
                <a:tab pos="714375" algn="l"/>
              </a:tabLst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0348EBC-82F6-453D-AEBE-6B4B91555389}"/>
              </a:ext>
            </a:extLst>
          </p:cNvPr>
          <p:cNvSpPr txBox="1">
            <a:spLocks/>
          </p:cNvSpPr>
          <p:nvPr/>
        </p:nvSpPr>
        <p:spPr>
          <a:xfrm>
            <a:off x="6132514" y="1484313"/>
            <a:ext cx="5327652" cy="46085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“Specialized” Sensor Apps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LiDAR-LOC2 **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r>
              <a:rPr lang="en-US" dirty="0"/>
              <a:t>Safe break assist </a:t>
            </a:r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endParaRPr lang="en-US" dirty="0"/>
          </a:p>
          <a:p>
            <a:pPr lvl="2">
              <a:lnSpc>
                <a:spcPct val="200000"/>
              </a:lnSpc>
              <a:tabLst>
                <a:tab pos="714375" algn="l"/>
              </a:tabLst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9" name="Grafik 32">
            <a:extLst>
              <a:ext uri="{FF2B5EF4-FFF2-40B4-BE49-F238E27FC236}">
                <a16:creationId xmlns:a16="http://schemas.microsoft.com/office/drawing/2014/main" id="{BDE86B14-BC57-41B6-920D-263D613886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1916832"/>
            <a:ext cx="386738" cy="386738"/>
          </a:xfrm>
          <a:prstGeom prst="rect">
            <a:avLst/>
          </a:prstGeom>
        </p:spPr>
      </p:pic>
      <p:grpSp>
        <p:nvGrpSpPr>
          <p:cNvPr id="10" name="Gruppieren 33">
            <a:extLst>
              <a:ext uri="{FF2B5EF4-FFF2-40B4-BE49-F238E27FC236}">
                <a16:creationId xmlns:a16="http://schemas.microsoft.com/office/drawing/2014/main" id="{CCE3030D-FC46-487E-ADDB-ACFA06B5D2A7}"/>
              </a:ext>
            </a:extLst>
          </p:cNvPr>
          <p:cNvGrpSpPr/>
          <p:nvPr/>
        </p:nvGrpSpPr>
        <p:grpSpPr>
          <a:xfrm>
            <a:off x="956734" y="2466198"/>
            <a:ext cx="386738" cy="386738"/>
            <a:chOff x="3673165" y="3446629"/>
            <a:chExt cx="386738" cy="386738"/>
          </a:xfrm>
        </p:grpSpPr>
        <p:pic>
          <p:nvPicPr>
            <p:cNvPr id="11" name="Grafik 34">
              <a:extLst>
                <a:ext uri="{FF2B5EF4-FFF2-40B4-BE49-F238E27FC236}">
                  <a16:creationId xmlns:a16="http://schemas.microsoft.com/office/drawing/2014/main" id="{F3AF4543-A982-46C1-8708-A6EFEEF0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3165" y="3446629"/>
              <a:ext cx="386738" cy="386738"/>
            </a:xfrm>
            <a:prstGeom prst="rect">
              <a:avLst/>
            </a:prstGeom>
          </p:spPr>
        </p:pic>
        <p:pic>
          <p:nvPicPr>
            <p:cNvPr id="12" name="Grafik 35">
              <a:extLst>
                <a:ext uri="{FF2B5EF4-FFF2-40B4-BE49-F238E27FC236}">
                  <a16:creationId xmlns:a16="http://schemas.microsoft.com/office/drawing/2014/main" id="{AA9DA876-A7F8-40C1-ABC1-1AC330A2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778" y="3473670"/>
              <a:ext cx="332656" cy="332656"/>
            </a:xfrm>
            <a:prstGeom prst="rect">
              <a:avLst/>
            </a:prstGeom>
          </p:spPr>
        </p:pic>
      </p:grpSp>
      <p:pic>
        <p:nvPicPr>
          <p:cNvPr id="13" name="Grafik 36">
            <a:extLst>
              <a:ext uri="{FF2B5EF4-FFF2-40B4-BE49-F238E27FC236}">
                <a16:creationId xmlns:a16="http://schemas.microsoft.com/office/drawing/2014/main" id="{C676F4C5-E9BE-47A6-A5A6-19330B7642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3042262"/>
            <a:ext cx="386738" cy="386738"/>
          </a:xfrm>
          <a:prstGeom prst="rect">
            <a:avLst/>
          </a:prstGeom>
        </p:spPr>
      </p:pic>
      <p:grpSp>
        <p:nvGrpSpPr>
          <p:cNvPr id="14" name="Gruppieren 37">
            <a:extLst>
              <a:ext uri="{FF2B5EF4-FFF2-40B4-BE49-F238E27FC236}">
                <a16:creationId xmlns:a16="http://schemas.microsoft.com/office/drawing/2014/main" id="{70ABACF8-CF88-43AE-ABC1-6E5A6008C5CD}"/>
              </a:ext>
            </a:extLst>
          </p:cNvPr>
          <p:cNvGrpSpPr/>
          <p:nvPr/>
        </p:nvGrpSpPr>
        <p:grpSpPr>
          <a:xfrm>
            <a:off x="1775520" y="3042262"/>
            <a:ext cx="386738" cy="386738"/>
            <a:chOff x="3673165" y="3446629"/>
            <a:chExt cx="386738" cy="386738"/>
          </a:xfrm>
        </p:grpSpPr>
        <p:pic>
          <p:nvPicPr>
            <p:cNvPr id="15" name="Grafik 38">
              <a:extLst>
                <a:ext uri="{FF2B5EF4-FFF2-40B4-BE49-F238E27FC236}">
                  <a16:creationId xmlns:a16="http://schemas.microsoft.com/office/drawing/2014/main" id="{70969C31-D6DE-4CAA-A5C6-BB9583CAA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3165" y="3446629"/>
              <a:ext cx="386738" cy="386738"/>
            </a:xfrm>
            <a:prstGeom prst="rect">
              <a:avLst/>
            </a:prstGeom>
          </p:spPr>
        </p:pic>
        <p:pic>
          <p:nvPicPr>
            <p:cNvPr id="16" name="Grafik 39">
              <a:extLst>
                <a:ext uri="{FF2B5EF4-FFF2-40B4-BE49-F238E27FC236}">
                  <a16:creationId xmlns:a16="http://schemas.microsoft.com/office/drawing/2014/main" id="{B1434CE0-F30A-4868-A0DA-11677CA58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778" y="3473670"/>
              <a:ext cx="332656" cy="332656"/>
            </a:xfrm>
            <a:prstGeom prst="rect">
              <a:avLst/>
            </a:prstGeom>
          </p:spPr>
        </p:pic>
      </p:grpSp>
      <p:pic>
        <p:nvPicPr>
          <p:cNvPr id="17" name="Grafik 40">
            <a:extLst>
              <a:ext uri="{FF2B5EF4-FFF2-40B4-BE49-F238E27FC236}">
                <a16:creationId xmlns:a16="http://schemas.microsoft.com/office/drawing/2014/main" id="{2D236120-00F3-4798-A1C3-AC4D0053B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3546318"/>
            <a:ext cx="386738" cy="386738"/>
          </a:xfrm>
          <a:prstGeom prst="rect">
            <a:avLst/>
          </a:prstGeom>
        </p:spPr>
      </p:pic>
      <p:grpSp>
        <p:nvGrpSpPr>
          <p:cNvPr id="18" name="Gruppieren 41">
            <a:extLst>
              <a:ext uri="{FF2B5EF4-FFF2-40B4-BE49-F238E27FC236}">
                <a16:creationId xmlns:a16="http://schemas.microsoft.com/office/drawing/2014/main" id="{550840D3-6633-40E5-8BED-1A1D86CAB2F7}"/>
              </a:ext>
            </a:extLst>
          </p:cNvPr>
          <p:cNvGrpSpPr/>
          <p:nvPr/>
        </p:nvGrpSpPr>
        <p:grpSpPr>
          <a:xfrm>
            <a:off x="1775520" y="3546318"/>
            <a:ext cx="386738" cy="386738"/>
            <a:chOff x="3673165" y="3446629"/>
            <a:chExt cx="386738" cy="386738"/>
          </a:xfrm>
        </p:grpSpPr>
        <p:pic>
          <p:nvPicPr>
            <p:cNvPr id="19" name="Grafik 42">
              <a:extLst>
                <a:ext uri="{FF2B5EF4-FFF2-40B4-BE49-F238E27FC236}">
                  <a16:creationId xmlns:a16="http://schemas.microsoft.com/office/drawing/2014/main" id="{F193485C-36E2-45D0-961B-D2CDA0650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3165" y="3446629"/>
              <a:ext cx="386738" cy="386738"/>
            </a:xfrm>
            <a:prstGeom prst="rect">
              <a:avLst/>
            </a:prstGeom>
          </p:spPr>
        </p:pic>
        <p:pic>
          <p:nvPicPr>
            <p:cNvPr id="20" name="Grafik 43">
              <a:extLst>
                <a:ext uri="{FF2B5EF4-FFF2-40B4-BE49-F238E27FC236}">
                  <a16:creationId xmlns:a16="http://schemas.microsoft.com/office/drawing/2014/main" id="{D18978E2-B46B-4702-B027-7CDFA1AD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6778" y="3473670"/>
              <a:ext cx="332656" cy="332656"/>
            </a:xfrm>
            <a:prstGeom prst="rect">
              <a:avLst/>
            </a:prstGeom>
          </p:spPr>
        </p:pic>
      </p:grpSp>
      <p:pic>
        <p:nvPicPr>
          <p:cNvPr id="21" name="Grafik 44">
            <a:extLst>
              <a:ext uri="{FF2B5EF4-FFF2-40B4-BE49-F238E27FC236}">
                <a16:creationId xmlns:a16="http://schemas.microsoft.com/office/drawing/2014/main" id="{B8B54CBF-4F31-484A-8EF8-912B30074D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1891672"/>
            <a:ext cx="387821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 37">
            <a:extLst>
              <a:ext uri="{FF2B5EF4-FFF2-40B4-BE49-F238E27FC236}">
                <a16:creationId xmlns:a16="http://schemas.microsoft.com/office/drawing/2014/main" id="{F5BDD404-B52B-4926-B2DA-3B5CA59F2D9C}"/>
              </a:ext>
            </a:extLst>
          </p:cNvPr>
          <p:cNvSpPr/>
          <p:nvPr/>
        </p:nvSpPr>
        <p:spPr>
          <a:xfrm rot="20819911" flipV="1">
            <a:off x="1640398" y="4541457"/>
            <a:ext cx="9390018" cy="2067605"/>
          </a:xfrm>
          <a:prstGeom prst="swooshArrow">
            <a:avLst>
              <a:gd name="adj1" fmla="val 14108"/>
              <a:gd name="adj2" fmla="val 23723"/>
            </a:avLst>
          </a:prstGeom>
          <a:solidFill>
            <a:schemeClr val="bg1">
              <a:lumMod val="85000"/>
              <a:alpha val="85098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2EFDC-9EF4-4107-86A2-769EFD3705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20102" y="6276726"/>
            <a:ext cx="540061" cy="404812"/>
          </a:xfrm>
        </p:spPr>
        <p:txBody>
          <a:bodyPr/>
          <a:lstStyle/>
          <a:p>
            <a:fld id="{226D7710-438E-4161-93C9-3F9A4222BCCB}" type="slidenum">
              <a:rPr lang="en-US" noProof="0" smtClean="0"/>
              <a:pPr/>
              <a:t>33</a:t>
            </a:fld>
            <a:endParaRPr lang="en-US" noProof="0"/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0C1C7FF6-D216-4D7B-9191-D5AD438D23F9}"/>
              </a:ext>
            </a:extLst>
          </p:cNvPr>
          <p:cNvSpPr txBox="1">
            <a:spLocks/>
          </p:cNvSpPr>
          <p:nvPr/>
        </p:nvSpPr>
        <p:spPr bwMode="gray">
          <a:xfrm>
            <a:off x="731838" y="1484315"/>
            <a:ext cx="2159312" cy="258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multiScan136</a:t>
            </a:r>
          </a:p>
          <a:p>
            <a:pPr lvl="2"/>
            <a:r>
              <a:rPr lang="en-US" b="1" dirty="0"/>
              <a:t>16 </a:t>
            </a:r>
            <a:r>
              <a:rPr lang="en-US" dirty="0"/>
              <a:t>scan layers</a:t>
            </a:r>
          </a:p>
          <a:p>
            <a:pPr lvl="2"/>
            <a:r>
              <a:rPr lang="en-US" b="1" dirty="0"/>
              <a:t>2</a:t>
            </a:r>
            <a:r>
              <a:rPr lang="en-US" dirty="0"/>
              <a:t> layers with </a:t>
            </a:r>
            <a:r>
              <a:rPr lang="en-US" b="1" dirty="0"/>
              <a:t>1/8°</a:t>
            </a:r>
            <a:r>
              <a:rPr lang="en-US" dirty="0"/>
              <a:t> and </a:t>
            </a:r>
            <a:r>
              <a:rPr lang="en-US" b="1" dirty="0"/>
              <a:t>14</a:t>
            </a:r>
            <a:r>
              <a:rPr lang="en-US" dirty="0"/>
              <a:t> layers with  </a:t>
            </a:r>
            <a:r>
              <a:rPr lang="en-US" b="1" dirty="0"/>
              <a:t>1</a:t>
            </a:r>
            <a:r>
              <a:rPr lang="en-US" dirty="0"/>
              <a:t>°</a:t>
            </a:r>
          </a:p>
          <a:p>
            <a:pPr lvl="2"/>
            <a:r>
              <a:rPr lang="en-US" dirty="0" err="1"/>
              <a:t>FoV</a:t>
            </a:r>
            <a:r>
              <a:rPr lang="en-US" dirty="0"/>
              <a:t>: </a:t>
            </a:r>
            <a:r>
              <a:rPr lang="en-US" b="1" dirty="0"/>
              <a:t>65°</a:t>
            </a:r>
            <a:r>
              <a:rPr lang="en-US" dirty="0"/>
              <a:t> x 360°</a:t>
            </a:r>
          </a:p>
          <a:p>
            <a:pPr lvl="2"/>
            <a:r>
              <a:rPr lang="en-US" dirty="0"/>
              <a:t>Range:</a:t>
            </a:r>
          </a:p>
          <a:p>
            <a:pPr lvl="3"/>
            <a:r>
              <a:rPr lang="en-US" sz="1200" dirty="0"/>
              <a:t>Operating range: </a:t>
            </a:r>
            <a:r>
              <a:rPr lang="en-US" sz="1200" b="1" dirty="0"/>
              <a:t>30 m</a:t>
            </a:r>
          </a:p>
          <a:p>
            <a:pPr lvl="3"/>
            <a:r>
              <a:rPr lang="en-US" sz="1200" dirty="0"/>
              <a:t>extended reflector range up to 60m </a:t>
            </a:r>
          </a:p>
          <a:p>
            <a:pPr lvl="3"/>
            <a:endParaRPr lang="en-US" sz="1200" dirty="0"/>
          </a:p>
          <a:p>
            <a:pPr lvl="7"/>
            <a:endParaRPr lang="en-US" dirty="0"/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2A918E37-F58E-4AC1-81BD-ACB65ACF0B4A}"/>
              </a:ext>
            </a:extLst>
          </p:cNvPr>
          <p:cNvSpPr txBox="1">
            <a:spLocks/>
          </p:cNvSpPr>
          <p:nvPr/>
        </p:nvSpPr>
        <p:spPr bwMode="gray">
          <a:xfrm>
            <a:off x="3332338" y="1484315"/>
            <a:ext cx="2159312" cy="2564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multiScan100-2</a:t>
            </a:r>
          </a:p>
          <a:p>
            <a:pPr lvl="2"/>
            <a:r>
              <a:rPr lang="en-US" b="1" dirty="0"/>
              <a:t>16</a:t>
            </a:r>
            <a:r>
              <a:rPr lang="en-US" dirty="0"/>
              <a:t> scan layers</a:t>
            </a:r>
          </a:p>
          <a:p>
            <a:pPr lvl="2"/>
            <a:r>
              <a:rPr lang="en-US" b="1" dirty="0"/>
              <a:t>16</a:t>
            </a:r>
            <a:r>
              <a:rPr lang="en-US" dirty="0"/>
              <a:t> layers with </a:t>
            </a:r>
            <a:r>
              <a:rPr lang="en-US" b="1" dirty="0"/>
              <a:t>1/2° </a:t>
            </a:r>
            <a:br>
              <a:rPr lang="en-US" b="1" dirty="0"/>
            </a:br>
            <a:endParaRPr lang="en-US" b="1" dirty="0"/>
          </a:p>
          <a:p>
            <a:pPr lvl="2"/>
            <a:r>
              <a:rPr lang="en-US" dirty="0" err="1"/>
              <a:t>FoV</a:t>
            </a:r>
            <a:r>
              <a:rPr lang="en-US" dirty="0"/>
              <a:t>: </a:t>
            </a:r>
            <a:r>
              <a:rPr lang="en-US" b="1" dirty="0"/>
              <a:t>42.5°</a:t>
            </a:r>
            <a:r>
              <a:rPr lang="en-US" dirty="0"/>
              <a:t> x 360°</a:t>
            </a:r>
          </a:p>
          <a:p>
            <a:pPr lvl="2"/>
            <a:r>
              <a:rPr lang="en-US" dirty="0"/>
              <a:t>Range:</a:t>
            </a:r>
          </a:p>
          <a:p>
            <a:pPr lvl="3"/>
            <a:r>
              <a:rPr lang="en-US" sz="1200" dirty="0"/>
              <a:t>Operating range: </a:t>
            </a:r>
            <a:r>
              <a:rPr lang="en-US" sz="1200" b="1" dirty="0"/>
              <a:t>60 m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A0A415A8-3D7B-4E87-866E-32C5D68B1E60}"/>
              </a:ext>
            </a:extLst>
          </p:cNvPr>
          <p:cNvSpPr txBox="1">
            <a:spLocks/>
          </p:cNvSpPr>
          <p:nvPr/>
        </p:nvSpPr>
        <p:spPr bwMode="gray">
          <a:xfrm>
            <a:off x="5491650" y="1484315"/>
            <a:ext cx="2159312" cy="2595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multiScan100-3</a:t>
            </a:r>
          </a:p>
          <a:p>
            <a:pPr lvl="2"/>
            <a:r>
              <a:rPr lang="en-US" b="1" dirty="0"/>
              <a:t>16</a:t>
            </a:r>
            <a:r>
              <a:rPr lang="en-US" dirty="0"/>
              <a:t> scan layers</a:t>
            </a:r>
          </a:p>
          <a:p>
            <a:pPr lvl="2"/>
            <a:r>
              <a:rPr lang="en-US" b="1" dirty="0"/>
              <a:t>16</a:t>
            </a:r>
            <a:r>
              <a:rPr lang="en-US" dirty="0"/>
              <a:t> layers with </a:t>
            </a:r>
            <a:r>
              <a:rPr lang="en-US" b="1" dirty="0"/>
              <a:t>1/2°</a:t>
            </a:r>
            <a:br>
              <a:rPr lang="en-US" b="1" dirty="0"/>
            </a:br>
            <a:endParaRPr lang="en-US" b="1" dirty="0"/>
          </a:p>
          <a:p>
            <a:pPr lvl="2"/>
            <a:r>
              <a:rPr lang="en-US" dirty="0" err="1"/>
              <a:t>FoV</a:t>
            </a:r>
            <a:r>
              <a:rPr lang="en-US" dirty="0"/>
              <a:t>: </a:t>
            </a:r>
            <a:r>
              <a:rPr lang="en-US" b="1" dirty="0"/>
              <a:t>65°</a:t>
            </a:r>
            <a:r>
              <a:rPr lang="en-US" dirty="0"/>
              <a:t> x 360°</a:t>
            </a:r>
          </a:p>
          <a:p>
            <a:pPr lvl="2"/>
            <a:r>
              <a:rPr lang="en-US" dirty="0"/>
              <a:t>Range:</a:t>
            </a:r>
          </a:p>
          <a:p>
            <a:pPr lvl="3"/>
            <a:r>
              <a:rPr lang="en-US" sz="1200" dirty="0"/>
              <a:t>Operating range: </a:t>
            </a:r>
            <a:r>
              <a:rPr lang="en-US" sz="1200" b="1" dirty="0"/>
              <a:t>60 m</a:t>
            </a:r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99FDE5ED-22EA-478B-AA97-B7D1DC6CE07E}"/>
              </a:ext>
            </a:extLst>
          </p:cNvPr>
          <p:cNvSpPr txBox="1">
            <a:spLocks/>
          </p:cNvSpPr>
          <p:nvPr/>
        </p:nvSpPr>
        <p:spPr bwMode="gray">
          <a:xfrm>
            <a:off x="7722212" y="1484313"/>
            <a:ext cx="2159312" cy="2466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multiScan136S</a:t>
            </a:r>
            <a:endParaRPr lang="en-US" b="1" dirty="0"/>
          </a:p>
          <a:p>
            <a:pPr lvl="2"/>
            <a:r>
              <a:rPr lang="en-US" b="1" dirty="0"/>
              <a:t>16 </a:t>
            </a:r>
            <a:r>
              <a:rPr lang="en-US" dirty="0"/>
              <a:t>scan layers</a:t>
            </a:r>
          </a:p>
          <a:p>
            <a:pPr lvl="2"/>
            <a:r>
              <a:rPr lang="en-US" b="1" dirty="0"/>
              <a:t>2</a:t>
            </a:r>
            <a:r>
              <a:rPr lang="en-US" dirty="0"/>
              <a:t> layers with </a:t>
            </a:r>
            <a:r>
              <a:rPr lang="en-US" b="1" dirty="0"/>
              <a:t>1/8°</a:t>
            </a:r>
            <a:r>
              <a:rPr lang="en-US" dirty="0"/>
              <a:t> and </a:t>
            </a:r>
            <a:r>
              <a:rPr lang="en-US" b="1" dirty="0"/>
              <a:t>14</a:t>
            </a:r>
            <a:r>
              <a:rPr lang="en-US" dirty="0"/>
              <a:t> layers with  </a:t>
            </a:r>
            <a:r>
              <a:rPr lang="en-US" b="1" dirty="0"/>
              <a:t>1</a:t>
            </a:r>
            <a:r>
              <a:rPr lang="en-US" dirty="0"/>
              <a:t>°</a:t>
            </a:r>
          </a:p>
          <a:p>
            <a:pPr lvl="2"/>
            <a:r>
              <a:rPr lang="en-US" dirty="0" err="1"/>
              <a:t>FoV</a:t>
            </a:r>
            <a:r>
              <a:rPr lang="en-US" dirty="0"/>
              <a:t>: </a:t>
            </a:r>
            <a:r>
              <a:rPr lang="en-US" b="1" dirty="0"/>
              <a:t>65°</a:t>
            </a:r>
            <a:r>
              <a:rPr lang="en-US" dirty="0"/>
              <a:t> x 360°</a:t>
            </a:r>
          </a:p>
          <a:p>
            <a:pPr lvl="2"/>
            <a:r>
              <a:rPr lang="en-US" dirty="0"/>
              <a:t>Range:</a:t>
            </a:r>
          </a:p>
          <a:p>
            <a:pPr lvl="3"/>
            <a:r>
              <a:rPr lang="en-US" sz="1200" dirty="0"/>
              <a:t>Operating range: </a:t>
            </a:r>
            <a:r>
              <a:rPr lang="en-US" sz="1200" b="1" dirty="0"/>
              <a:t>30 m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FD0B361-EA2B-4E05-A86F-D0BBA933EDF9}"/>
              </a:ext>
            </a:extLst>
          </p:cNvPr>
          <p:cNvGrpSpPr/>
          <p:nvPr/>
        </p:nvGrpSpPr>
        <p:grpSpPr>
          <a:xfrm>
            <a:off x="3351712" y="5687237"/>
            <a:ext cx="1517688" cy="451932"/>
            <a:chOff x="3412920" y="5661248"/>
            <a:chExt cx="1517688" cy="451932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A97D416B-A355-416D-A32A-CB4632691D79}"/>
                </a:ext>
              </a:extLst>
            </p:cNvPr>
            <p:cNvSpPr/>
            <p:nvPr/>
          </p:nvSpPr>
          <p:spPr bwMode="gray">
            <a:xfrm>
              <a:off x="3513903" y="5661248"/>
              <a:ext cx="1416705" cy="31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200" dirty="0">
                  <a:solidFill>
                    <a:schemeClr val="bg1"/>
                  </a:solidFill>
                </a:rPr>
                <a:t>Q2 / 2023</a:t>
              </a:r>
            </a:p>
          </p:txBody>
        </p:sp>
        <p:sp>
          <p:nvSpPr>
            <p:cNvPr id="19" name="Rechteck: abgerundete Ecken 31">
              <a:extLst>
                <a:ext uri="{FF2B5EF4-FFF2-40B4-BE49-F238E27FC236}">
                  <a16:creationId xmlns:a16="http://schemas.microsoft.com/office/drawing/2014/main" id="{B6BB61E9-B6C7-4074-A8B7-9E73786EB75E}"/>
                </a:ext>
              </a:extLst>
            </p:cNvPr>
            <p:cNvSpPr/>
            <p:nvPr/>
          </p:nvSpPr>
          <p:spPr bwMode="gray">
            <a:xfrm>
              <a:off x="3412920" y="5753663"/>
              <a:ext cx="378824" cy="359517"/>
            </a:xfrm>
            <a:prstGeom prst="roundRect">
              <a:avLst>
                <a:gd name="adj" fmla="val 9236"/>
              </a:avLst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0B9CB57-0172-452C-A559-61F414B0EDC4}"/>
              </a:ext>
            </a:extLst>
          </p:cNvPr>
          <p:cNvGrpSpPr/>
          <p:nvPr/>
        </p:nvGrpSpPr>
        <p:grpSpPr>
          <a:xfrm>
            <a:off x="5550597" y="5709281"/>
            <a:ext cx="1499413" cy="429888"/>
            <a:chOff x="5499497" y="5517232"/>
            <a:chExt cx="1499413" cy="4298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86D4D1-5FA5-4C4E-BE19-37BC78E42FBC}"/>
                </a:ext>
              </a:extLst>
            </p:cNvPr>
            <p:cNvSpPr/>
            <p:nvPr/>
          </p:nvSpPr>
          <p:spPr bwMode="gray">
            <a:xfrm>
              <a:off x="5612910" y="5517232"/>
              <a:ext cx="1386000" cy="3088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200" dirty="0">
                  <a:solidFill>
                    <a:schemeClr val="bg1"/>
                  </a:solidFill>
                </a:rPr>
                <a:t>Q3 / 2023</a:t>
              </a:r>
            </a:p>
          </p:txBody>
        </p:sp>
        <p:sp>
          <p:nvSpPr>
            <p:cNvPr id="22" name="Rechteck: abgerundete Ecken 31">
              <a:extLst>
                <a:ext uri="{FF2B5EF4-FFF2-40B4-BE49-F238E27FC236}">
                  <a16:creationId xmlns:a16="http://schemas.microsoft.com/office/drawing/2014/main" id="{C2F1124A-167B-4A0B-80A0-11C42C18F93D}"/>
                </a:ext>
              </a:extLst>
            </p:cNvPr>
            <p:cNvSpPr/>
            <p:nvPr/>
          </p:nvSpPr>
          <p:spPr bwMode="gray">
            <a:xfrm>
              <a:off x="5499497" y="5585302"/>
              <a:ext cx="422436" cy="361818"/>
            </a:xfrm>
            <a:prstGeom prst="roundRect">
              <a:avLst>
                <a:gd name="adj" fmla="val 9236"/>
              </a:avLst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36DD2CE-D665-4AFE-B6C5-EC018F4E0E3B}"/>
              </a:ext>
            </a:extLst>
          </p:cNvPr>
          <p:cNvGrpSpPr/>
          <p:nvPr/>
        </p:nvGrpSpPr>
        <p:grpSpPr>
          <a:xfrm>
            <a:off x="7694754" y="5676943"/>
            <a:ext cx="1618855" cy="462226"/>
            <a:chOff x="7717505" y="5373216"/>
            <a:chExt cx="1618855" cy="46222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1313EA-6E54-4986-9FA0-A888A0A028B3}"/>
                </a:ext>
              </a:extLst>
            </p:cNvPr>
            <p:cNvSpPr/>
            <p:nvPr/>
          </p:nvSpPr>
          <p:spPr bwMode="gray">
            <a:xfrm>
              <a:off x="7951483" y="5373216"/>
              <a:ext cx="1384877" cy="30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200" dirty="0">
                  <a:solidFill>
                    <a:schemeClr val="bg1"/>
                  </a:solidFill>
                </a:rPr>
                <a:t>tba</a:t>
              </a:r>
            </a:p>
          </p:txBody>
        </p:sp>
        <p:sp>
          <p:nvSpPr>
            <p:cNvPr id="25" name="Rechteck: abgerundete Ecken 31">
              <a:extLst>
                <a:ext uri="{FF2B5EF4-FFF2-40B4-BE49-F238E27FC236}">
                  <a16:creationId xmlns:a16="http://schemas.microsoft.com/office/drawing/2014/main" id="{76258C50-A152-46D4-B5C0-48E82E296286}"/>
                </a:ext>
              </a:extLst>
            </p:cNvPr>
            <p:cNvSpPr/>
            <p:nvPr/>
          </p:nvSpPr>
          <p:spPr bwMode="gray">
            <a:xfrm>
              <a:off x="7717505" y="5447020"/>
              <a:ext cx="466119" cy="388422"/>
            </a:xfrm>
            <a:prstGeom prst="roundRect">
              <a:avLst>
                <a:gd name="adj" fmla="val 9236"/>
              </a:avLst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A091713-B68F-4C13-967B-5DCCC26EB5A2}"/>
              </a:ext>
            </a:extLst>
          </p:cNvPr>
          <p:cNvSpPr txBox="1">
            <a:spLocks/>
          </p:cNvSpPr>
          <p:nvPr/>
        </p:nvSpPr>
        <p:spPr bwMode="gray">
          <a:xfrm>
            <a:off x="9881524" y="1484313"/>
            <a:ext cx="2307346" cy="2740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Open Sans" panose="020B0606030504020204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216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multiScan100-4</a:t>
            </a:r>
          </a:p>
          <a:p>
            <a:pPr lvl="2"/>
            <a:r>
              <a:rPr lang="en-US" b="1" dirty="0"/>
              <a:t>8</a:t>
            </a:r>
            <a:r>
              <a:rPr lang="en-US" dirty="0"/>
              <a:t> scan layers</a:t>
            </a:r>
          </a:p>
          <a:p>
            <a:pPr lvl="2"/>
            <a:r>
              <a:rPr lang="en-US" dirty="0"/>
              <a:t>Horizontal angular resolution: TBD</a:t>
            </a:r>
          </a:p>
          <a:p>
            <a:pPr lvl="2"/>
            <a:r>
              <a:rPr lang="en-US" dirty="0" err="1"/>
              <a:t>FoV</a:t>
            </a:r>
            <a:r>
              <a:rPr lang="en-US" dirty="0"/>
              <a:t>: </a:t>
            </a:r>
            <a:r>
              <a:rPr lang="en-US" b="1" dirty="0"/>
              <a:t>30°</a:t>
            </a:r>
            <a:r>
              <a:rPr lang="en-US" dirty="0"/>
              <a:t> x 360°</a:t>
            </a:r>
          </a:p>
          <a:p>
            <a:pPr lvl="2"/>
            <a:r>
              <a:rPr lang="en-US" dirty="0"/>
              <a:t>Range:</a:t>
            </a:r>
          </a:p>
          <a:p>
            <a:pPr lvl="3"/>
            <a:r>
              <a:rPr lang="en-US" sz="1200" dirty="0"/>
              <a:t>Operating range: </a:t>
            </a:r>
            <a:r>
              <a:rPr lang="en-US" sz="1200" b="1" dirty="0"/>
              <a:t>60 m</a:t>
            </a:r>
          </a:p>
        </p:txBody>
      </p:sp>
      <p:sp>
        <p:nvSpPr>
          <p:cNvPr id="32" name="Titel 5">
            <a:extLst>
              <a:ext uri="{FF2B5EF4-FFF2-40B4-BE49-F238E27FC236}">
                <a16:creationId xmlns:a16="http://schemas.microsoft.com/office/drawing/2014/main" id="{21BDF46B-A1D0-43A0-AF32-382AEFE1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73074"/>
            <a:ext cx="8027987" cy="360000"/>
          </a:xfrm>
        </p:spPr>
        <p:txBody>
          <a:bodyPr anchor="t">
            <a:normAutofit/>
          </a:bodyPr>
          <a:lstStyle/>
          <a:p>
            <a:pPr fontAlgn="ctr"/>
            <a:r>
              <a:rPr lang="en-US" sz="2400" dirty="0"/>
              <a:t>Product range (technology)</a:t>
            </a:r>
          </a:p>
        </p:txBody>
      </p:sp>
      <p:sp>
        <p:nvSpPr>
          <p:cNvPr id="33" name="Untertitel 6">
            <a:extLst>
              <a:ext uri="{FF2B5EF4-FFF2-40B4-BE49-F238E27FC236}">
                <a16:creationId xmlns:a16="http://schemas.microsoft.com/office/drawing/2014/main" id="{3F1DDD0D-D2DB-4820-97B3-EF289A17A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9" y="833074"/>
            <a:ext cx="8027986" cy="290876"/>
          </a:xfrm>
        </p:spPr>
        <p:txBody>
          <a:bodyPr>
            <a:normAutofit/>
          </a:bodyPr>
          <a:lstStyle/>
          <a:p>
            <a:r>
              <a:rPr lang="en-US" dirty="0"/>
              <a:t>multiScan100 - Roadmap: Version overview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72BA894-15E7-447E-93EF-5195831490C6}"/>
              </a:ext>
            </a:extLst>
          </p:cNvPr>
          <p:cNvGrpSpPr/>
          <p:nvPr/>
        </p:nvGrpSpPr>
        <p:grpSpPr>
          <a:xfrm>
            <a:off x="796386" y="5720653"/>
            <a:ext cx="1555365" cy="418516"/>
            <a:chOff x="731838" y="5818796"/>
            <a:chExt cx="1555365" cy="4185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3F73EE-EF03-4F26-B48A-2CDB1DB24C50}"/>
                </a:ext>
              </a:extLst>
            </p:cNvPr>
            <p:cNvSpPr/>
            <p:nvPr/>
          </p:nvSpPr>
          <p:spPr bwMode="gray">
            <a:xfrm>
              <a:off x="984056" y="5818796"/>
              <a:ext cx="1303147" cy="3339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200" dirty="0">
                  <a:solidFill>
                    <a:schemeClr val="bg1"/>
                  </a:solidFill>
                </a:rPr>
                <a:t>Q1 / 2023</a:t>
              </a:r>
            </a:p>
          </p:txBody>
        </p:sp>
        <p:sp>
          <p:nvSpPr>
            <p:cNvPr id="30" name="Rechteck: abgerundete Ecken 31">
              <a:extLst>
                <a:ext uri="{FF2B5EF4-FFF2-40B4-BE49-F238E27FC236}">
                  <a16:creationId xmlns:a16="http://schemas.microsoft.com/office/drawing/2014/main" id="{C0344C19-1E9D-49A5-940E-29AE249BA676}"/>
                </a:ext>
              </a:extLst>
            </p:cNvPr>
            <p:cNvSpPr/>
            <p:nvPr/>
          </p:nvSpPr>
          <p:spPr bwMode="gray">
            <a:xfrm>
              <a:off x="731838" y="5880556"/>
              <a:ext cx="396797" cy="356756"/>
            </a:xfrm>
            <a:prstGeom prst="roundRect">
              <a:avLst>
                <a:gd name="adj" fmla="val 9236"/>
              </a:avLst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7A9C7C-9042-4172-9101-AB3C2A6981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170FF99-33CE-487C-B702-9BCA8535B8D4}"/>
              </a:ext>
            </a:extLst>
          </p:cNvPr>
          <p:cNvGrpSpPr/>
          <p:nvPr/>
        </p:nvGrpSpPr>
        <p:grpSpPr>
          <a:xfrm>
            <a:off x="9782045" y="5679147"/>
            <a:ext cx="1763556" cy="460022"/>
            <a:chOff x="9812154" y="5345242"/>
            <a:chExt cx="1763556" cy="460022"/>
          </a:xfrm>
        </p:grpSpPr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B9685806-1E34-4854-8BC4-3569B5ABF4E4}"/>
                </a:ext>
              </a:extLst>
            </p:cNvPr>
            <p:cNvSpPr/>
            <p:nvPr/>
          </p:nvSpPr>
          <p:spPr bwMode="gray">
            <a:xfrm>
              <a:off x="10189710" y="5345242"/>
              <a:ext cx="1386000" cy="30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a-DK" sz="1200" dirty="0">
                  <a:solidFill>
                    <a:schemeClr val="bg1"/>
                  </a:solidFill>
                </a:rPr>
                <a:t>tba</a:t>
              </a:r>
            </a:p>
          </p:txBody>
        </p:sp>
        <p:sp>
          <p:nvSpPr>
            <p:cNvPr id="31" name="Rechteck: abgerundete Ecken 31">
              <a:extLst>
                <a:ext uri="{FF2B5EF4-FFF2-40B4-BE49-F238E27FC236}">
                  <a16:creationId xmlns:a16="http://schemas.microsoft.com/office/drawing/2014/main" id="{ECD68AF1-24EA-48F9-BD60-1E6F4C486522}"/>
                </a:ext>
              </a:extLst>
            </p:cNvPr>
            <p:cNvSpPr/>
            <p:nvPr/>
          </p:nvSpPr>
          <p:spPr bwMode="gray">
            <a:xfrm>
              <a:off x="9812154" y="5416842"/>
              <a:ext cx="466119" cy="388422"/>
            </a:xfrm>
            <a:prstGeom prst="roundRect">
              <a:avLst>
                <a:gd name="adj" fmla="val 9236"/>
              </a:avLst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C6DE19B5-0B6D-4F1A-BDF6-C905B806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16" y="4010112"/>
            <a:ext cx="1992024" cy="149015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C5DC510-87B1-4E2F-BC3E-91E7E408D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447" y="4155540"/>
            <a:ext cx="1934389" cy="1199295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3CE6EDD5-3299-427F-844C-748EC009EE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346" y="4066596"/>
            <a:ext cx="1724120" cy="137718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ED6019C-1624-4FDA-B013-7D211D7F21B0}"/>
              </a:ext>
            </a:extLst>
          </p:cNvPr>
          <p:cNvGrpSpPr/>
          <p:nvPr/>
        </p:nvGrpSpPr>
        <p:grpSpPr>
          <a:xfrm>
            <a:off x="7863500" y="4120099"/>
            <a:ext cx="1697964" cy="1270176"/>
            <a:chOff x="6757382" y="3868796"/>
            <a:chExt cx="2317161" cy="1733371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99A1775B-ECF4-4038-B2D9-73070817A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7382" y="3868796"/>
              <a:ext cx="2317161" cy="1733371"/>
            </a:xfrm>
            <a:prstGeom prst="rect">
              <a:avLst/>
            </a:prstGeom>
          </p:spPr>
        </p:pic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A9DD5E0E-2719-474C-B467-C24C63DA1CE5}"/>
                </a:ext>
              </a:extLst>
            </p:cNvPr>
            <p:cNvGrpSpPr/>
            <p:nvPr/>
          </p:nvGrpSpPr>
          <p:grpSpPr>
            <a:xfrm>
              <a:off x="8479785" y="4683973"/>
              <a:ext cx="513036" cy="645914"/>
              <a:chOff x="6466522" y="4581208"/>
              <a:chExt cx="571881" cy="720000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54A9221F-D7A5-4BFA-9EBE-2968DFA04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67258" y="4581208"/>
                <a:ext cx="570926" cy="720000"/>
              </a:xfrm>
              <a:prstGeom prst="rect">
                <a:avLst/>
              </a:prstGeom>
              <a:effectLst/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00FA5EE1-6698-4183-876B-C2B3CFD29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7500" l="6013" r="94937">
                            <a14:foregroundMark x1="88291" y1="39167" x2="90506" y2="39167"/>
                            <a14:foregroundMark x1="12658" y1="34167" x2="13608" y2="34167"/>
                            <a14:foregroundMark x1="11076" y1="34167" x2="11709" y2="34167"/>
                            <a14:foregroundMark x1="94304" y1="15833" x2="95253" y2="12500"/>
                            <a14:foregroundMark x1="93987" y1="18333" x2="94304" y2="16667"/>
                            <a14:foregroundMark x1="93671" y1="19167" x2="93671" y2="19167"/>
                            <a14:foregroundMark x1="9177" y1="34167" x2="6013" y2="20833"/>
                            <a14:backgroundMark x1="83861" y1="0" x2="92089" y2="3333"/>
                            <a14:backgroundMark x1="43671" y1="0" x2="87975" y2="12500"/>
                            <a14:backgroundMark x1="11076" y1="1667" x2="68671" y2="13333"/>
                            <a14:backgroundMark x1="73418" y1="32500" x2="16456" y2="833"/>
                            <a14:backgroundMark x1="14241" y1="0" x2="65190" y2="16667"/>
                            <a14:backgroundMark x1="84494" y1="21667" x2="27215" y2="6667"/>
                            <a14:backgroundMark x1="4430" y1="7500" x2="90190" y2="7500"/>
                            <a14:backgroundMark x1="16456" y1="0" x2="59177" y2="44167"/>
                            <a14:backgroundMark x1="10127" y1="3333" x2="79114" y2="20833"/>
                            <a14:backgroundMark x1="12342" y1="0" x2="87025" y2="14167"/>
                            <a14:backgroundMark x1="78797" y1="35833" x2="17405" y2="9167"/>
                            <a14:backgroundMark x1="8544" y1="2500" x2="50000" y2="26667"/>
                            <a14:backgroundMark x1="47152" y1="41667" x2="17722" y2="21667"/>
                            <a14:backgroundMark x1="12342" y1="14167" x2="83544" y2="19167"/>
                            <a14:backgroundMark x1="83544" y1="19167" x2="87658" y2="9167"/>
                            <a14:backgroundMark x1="91139" y1="10833" x2="19620" y2="30000"/>
                            <a14:backgroundMark x1="19620" y1="30000" x2="9177" y2="12500"/>
                            <a14:backgroundMark x1="18354" y1="28333" x2="79114" y2="32500"/>
                            <a14:backgroundMark x1="82595" y1="37500" x2="18671" y2="28333"/>
                            <a14:backgroundMark x1="84810" y1="35000" x2="84177" y2="35000"/>
                            <a14:backgroundMark x1="82278" y1="34167" x2="83544" y2="35000"/>
                            <a14:backgroundMark x1="83544" y1="35000" x2="83544" y2="37500"/>
                            <a14:backgroundMark x1="83544" y1="37500" x2="82911" y2="40000"/>
                            <a14:backgroundMark x1="95570" y1="27500" x2="95570" y2="25833"/>
                            <a14:backgroundMark x1="95570" y1="25000" x2="95253" y2="25000"/>
                            <a14:backgroundMark x1="81329" y1="40000" x2="10759" y2="21667"/>
                            <a14:backgroundMark x1="10759" y1="21667" x2="6646" y2="8333"/>
                            <a14:backgroundMark x1="76266" y1="45000" x2="18354" y2="33333"/>
                            <a14:backgroundMark x1="72468" y1="51667" x2="24051" y2="37500"/>
                            <a14:backgroundMark x1="62658" y1="57500" x2="27848" y2="4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66522" y="5018399"/>
                <a:ext cx="571881" cy="218129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EEE8C292-1E2F-4F38-B7FD-BAE14634AF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178" y="4278626"/>
            <a:ext cx="2024436" cy="9531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C581376-5580-42C4-B97A-3D4DD9B56AA1}"/>
              </a:ext>
            </a:extLst>
          </p:cNvPr>
          <p:cNvSpPr/>
          <p:nvPr/>
        </p:nvSpPr>
        <p:spPr bwMode="gray">
          <a:xfrm>
            <a:off x="348973" y="1219769"/>
            <a:ext cx="2623322" cy="502794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2565E0-95EB-42D3-85C6-30AC23CEFE8B}"/>
              </a:ext>
            </a:extLst>
          </p:cNvPr>
          <p:cNvSpPr/>
          <p:nvPr/>
        </p:nvSpPr>
        <p:spPr bwMode="gray">
          <a:xfrm>
            <a:off x="3060813" y="1219769"/>
            <a:ext cx="8963275" cy="5027949"/>
          </a:xfrm>
          <a:prstGeom prst="rect">
            <a:avLst/>
          </a:prstGeom>
          <a:solidFill>
            <a:schemeClr val="accent3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3">
            <a:extLst>
              <a:ext uri="{FF2B5EF4-FFF2-40B4-BE49-F238E27FC236}">
                <a16:creationId xmlns:a16="http://schemas.microsoft.com/office/drawing/2014/main" id="{4B1CF026-F287-4675-96A2-57C47BAFBB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Applications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731838" y="5335590"/>
            <a:ext cx="10728325" cy="1261762"/>
          </a:xfrm>
        </p:spPr>
        <p:txBody>
          <a:bodyPr numCol="3" spcCol="360000">
            <a:normAutofit/>
          </a:bodyPr>
          <a:lstStyle/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>
                <a:solidFill>
                  <a:schemeClr val="tx1"/>
                </a:solidFill>
              </a:rPr>
              <a:t>Fields of applications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>
                <a:solidFill>
                  <a:schemeClr val="tx1"/>
                </a:solidFill>
              </a:rPr>
              <a:t>Technology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endParaRPr lang="en-US" dirty="0">
              <a:solidFill>
                <a:schemeClr val="tx1"/>
              </a:solidFill>
            </a:endParaRP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>
                <a:solidFill>
                  <a:schemeClr val="tx1"/>
                </a:solidFill>
              </a:rPr>
              <a:t>Focus application</a:t>
            </a:r>
          </a:p>
          <a:p>
            <a:pPr marL="216000" lvl="2" indent="-216000">
              <a:lnSpc>
                <a:spcPct val="120000"/>
              </a:lnSpc>
              <a:buFont typeface="Open Sans" panose="020B0606030504020204" pitchFamily="34" charset="0"/>
              <a:buChar char="›"/>
            </a:pPr>
            <a:r>
              <a:rPr lang="en-US" dirty="0">
                <a:solidFill>
                  <a:schemeClr val="tx1"/>
                </a:solidFill>
              </a:rPr>
              <a:t>LiDAR vs. Camera</a:t>
            </a:r>
          </a:p>
          <a:p>
            <a:pPr lvl="2">
              <a:lnSpc>
                <a:spcPct val="120000"/>
              </a:lnSpc>
            </a:pPr>
            <a:endParaRPr lang="en-US" sz="11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4" name="Picture Placeholder 13" descr="A truck in a warehouse&#10;&#10;Description automatically generated with medium confidence">
            <a:extLst>
              <a:ext uri="{FF2B5EF4-FFF2-40B4-BE49-F238E27FC236}">
                <a16:creationId xmlns:a16="http://schemas.microsoft.com/office/drawing/2014/main" id="{B3E4CB07-4B81-4CB1-BB6E-22291476AC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alphaModFix amt="8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00500"/>
          </a:xfrm>
        </p:spPr>
      </p:pic>
    </p:spTree>
    <p:extLst>
      <p:ext uri="{BB962C8B-B14F-4D97-AF65-F5344CB8AC3E}">
        <p14:creationId xmlns:p14="http://schemas.microsoft.com/office/powerpoint/2010/main" val="8877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of applications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grpSp>
        <p:nvGrpSpPr>
          <p:cNvPr id="25" name="Gruppieren 18">
            <a:extLst>
              <a:ext uri="{FF2B5EF4-FFF2-40B4-BE49-F238E27FC236}">
                <a16:creationId xmlns:a16="http://schemas.microsoft.com/office/drawing/2014/main" id="{2F3BA841-667E-42D5-A7B1-C8A808AC5E35}"/>
              </a:ext>
            </a:extLst>
          </p:cNvPr>
          <p:cNvGrpSpPr/>
          <p:nvPr/>
        </p:nvGrpSpPr>
        <p:grpSpPr>
          <a:xfrm>
            <a:off x="731837" y="1547459"/>
            <a:ext cx="3240338" cy="4837467"/>
            <a:chOff x="731837" y="1553467"/>
            <a:chExt cx="3240338" cy="4837467"/>
          </a:xfrm>
        </p:grpSpPr>
        <p:sp>
          <p:nvSpPr>
            <p:cNvPr id="26" name="Rechteck 19">
              <a:extLst>
                <a:ext uri="{FF2B5EF4-FFF2-40B4-BE49-F238E27FC236}">
                  <a16:creationId xmlns:a16="http://schemas.microsoft.com/office/drawing/2014/main" id="{A5EC0631-6F1E-41A3-AA2F-8A82924F379C}"/>
                </a:ext>
              </a:extLst>
            </p:cNvPr>
            <p:cNvSpPr/>
            <p:nvPr/>
          </p:nvSpPr>
          <p:spPr bwMode="gray">
            <a:xfrm>
              <a:off x="731838" y="1553467"/>
              <a:ext cx="3240000" cy="5018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400" b="1" cap="all" dirty="0">
                  <a:solidFill>
                    <a:schemeClr val="tx1"/>
                  </a:solidFill>
                </a:rPr>
                <a:t>Autonomous Guided Vehicles and service robots</a:t>
              </a:r>
            </a:p>
          </p:txBody>
        </p:sp>
        <p:sp>
          <p:nvSpPr>
            <p:cNvPr id="27" name="Rechteck 20">
              <a:extLst>
                <a:ext uri="{FF2B5EF4-FFF2-40B4-BE49-F238E27FC236}">
                  <a16:creationId xmlns:a16="http://schemas.microsoft.com/office/drawing/2014/main" id="{681E74C2-91BD-488E-ADB4-C8E433B10524}"/>
                </a:ext>
              </a:extLst>
            </p:cNvPr>
            <p:cNvSpPr/>
            <p:nvPr/>
          </p:nvSpPr>
          <p:spPr bwMode="gray">
            <a:xfrm>
              <a:off x="731837" y="2637111"/>
              <a:ext cx="3240000" cy="15453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 b="1" cap="all">
                <a:solidFill>
                  <a:schemeClr val="tx1"/>
                </a:solidFill>
              </a:endParaRPr>
            </a:p>
          </p:txBody>
        </p:sp>
        <p:sp>
          <p:nvSpPr>
            <p:cNvPr id="28" name="Rechteck 21">
              <a:extLst>
                <a:ext uri="{FF2B5EF4-FFF2-40B4-BE49-F238E27FC236}">
                  <a16:creationId xmlns:a16="http://schemas.microsoft.com/office/drawing/2014/main" id="{62C26A9C-E503-49AD-8386-C75806649B4E}"/>
                </a:ext>
              </a:extLst>
            </p:cNvPr>
            <p:cNvSpPr/>
            <p:nvPr/>
          </p:nvSpPr>
          <p:spPr bwMode="gray">
            <a:xfrm>
              <a:off x="731837" y="4250679"/>
              <a:ext cx="3240000" cy="21402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216000" lvl="2" indent="-216000"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400" b="1" dirty="0">
                  <a:solidFill>
                    <a:schemeClr val="tx1"/>
                  </a:solidFill>
                </a:rPr>
                <a:t>3D Environmental Perception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b="1" dirty="0">
                  <a:solidFill>
                    <a:schemeClr val="tx1"/>
                  </a:solidFill>
                </a:rPr>
                <a:t>Localization</a:t>
              </a:r>
              <a:r>
                <a:rPr lang="en-US" sz="1400" dirty="0">
                  <a:solidFill>
                    <a:schemeClr val="tx1"/>
                  </a:solidFill>
                </a:rPr>
                <a:t> and </a:t>
              </a:r>
              <a:r>
                <a:rPr lang="en-US" sz="1400" b="1" dirty="0">
                  <a:solidFill>
                    <a:schemeClr val="tx1"/>
                  </a:solidFill>
                </a:rPr>
                <a:t>Mapping</a:t>
              </a:r>
            </a:p>
            <a:p>
              <a:pPr marL="216000" lvl="2" indent="-216000"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400" dirty="0">
                  <a:solidFill>
                    <a:schemeClr val="tx1"/>
                  </a:solidFill>
                </a:rPr>
                <a:t>Sensor mounted on the vehicle to support autonomous driving</a:t>
              </a:r>
            </a:p>
            <a:p>
              <a:pPr marL="216000" lvl="2" indent="-216000">
                <a:spcBef>
                  <a:spcPts val="500"/>
                </a:spcBef>
                <a:spcAft>
                  <a:spcPts val="500"/>
                </a:spcAft>
                <a:buClr>
                  <a:schemeClr val="bg2"/>
                </a:buClr>
                <a:buFont typeface="Open Sans" panose="020B0606030504020204" pitchFamily="34" charset="0"/>
                <a:buChar char="›"/>
              </a:pPr>
              <a:r>
                <a:rPr lang="en-US" sz="1400" dirty="0">
                  <a:solidFill>
                    <a:schemeClr val="tx1"/>
                  </a:solidFill>
                </a:rPr>
                <a:t>Anti-Collision due to environmental perception with broad FOV and 16 scan layers </a:t>
              </a:r>
            </a:p>
          </p:txBody>
        </p:sp>
        <p:sp>
          <p:nvSpPr>
            <p:cNvPr id="29" name="Rechteck 22">
              <a:extLst>
                <a:ext uri="{FF2B5EF4-FFF2-40B4-BE49-F238E27FC236}">
                  <a16:creationId xmlns:a16="http://schemas.microsoft.com/office/drawing/2014/main" id="{0BC5CB11-9DE5-45DD-B517-9EBCD40F131E}"/>
                </a:ext>
              </a:extLst>
            </p:cNvPr>
            <p:cNvSpPr/>
            <p:nvPr/>
          </p:nvSpPr>
          <p:spPr bwMode="gray">
            <a:xfrm>
              <a:off x="732175" y="2095289"/>
              <a:ext cx="3240000" cy="5018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Anti-Collision and Environmental Perception</a:t>
              </a:r>
            </a:p>
          </p:txBody>
        </p:sp>
      </p:grpSp>
      <p:sp>
        <p:nvSpPr>
          <p:cNvPr id="47" name="AutoShape 2" descr="weather">
            <a:extLst>
              <a:ext uri="{FF2B5EF4-FFF2-40B4-BE49-F238E27FC236}">
                <a16:creationId xmlns:a16="http://schemas.microsoft.com/office/drawing/2014/main" id="{45925080-E77D-4162-81DC-607FF0408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Picture 69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354CC819-777D-47A9-9790-441E78E6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29" y="2864124"/>
            <a:ext cx="2639616" cy="10732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BAF006C-DBB4-4ABF-8E97-72A5A3118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915" y="3254867"/>
            <a:ext cx="908856" cy="8942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986F8A-BD30-4925-92C3-87C225A7F13D}"/>
              </a:ext>
            </a:extLst>
          </p:cNvPr>
          <p:cNvGrpSpPr/>
          <p:nvPr/>
        </p:nvGrpSpPr>
        <p:grpSpPr>
          <a:xfrm>
            <a:off x="7535573" y="1547459"/>
            <a:ext cx="3271308" cy="4832789"/>
            <a:chOff x="7535573" y="1547459"/>
            <a:chExt cx="3271308" cy="4832789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7535573" y="1547459"/>
              <a:ext cx="3240677" cy="4832789"/>
              <a:chOff x="3432176" y="1552803"/>
              <a:chExt cx="3240677" cy="4832789"/>
            </a:xfrm>
          </p:grpSpPr>
          <p:sp>
            <p:nvSpPr>
              <p:cNvPr id="7" name="Rechteck 6"/>
              <p:cNvSpPr/>
              <p:nvPr/>
            </p:nvSpPr>
            <p:spPr bwMode="gray">
              <a:xfrm>
                <a:off x="3432514" y="2095289"/>
                <a:ext cx="3240000" cy="5018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Access protection</a:t>
                </a:r>
              </a:p>
            </p:txBody>
          </p:sp>
          <p:sp>
            <p:nvSpPr>
              <p:cNvPr id="10" name="Rechteck 9"/>
              <p:cNvSpPr/>
              <p:nvPr/>
            </p:nvSpPr>
            <p:spPr bwMode="gray">
              <a:xfrm>
                <a:off x="3432176" y="2637112"/>
                <a:ext cx="3240000" cy="1539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 b="1" cap="al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gray">
              <a:xfrm>
                <a:off x="3432176" y="4245336"/>
                <a:ext cx="3240000" cy="21402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/>
              <a:lstStyle/>
              <a:p>
                <a:pPr marL="216000" lvl="2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Sensor can be used to monitor the presence of objects/persons in a defined volume:</a:t>
                </a:r>
              </a:p>
              <a:p>
                <a:pPr marL="673189" lvl="3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for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security</a:t>
                </a:r>
                <a:r>
                  <a:rPr lang="en-US" sz="1400" dirty="0">
                    <a:solidFill>
                      <a:schemeClr val="tx1"/>
                    </a:solidFill>
                  </a:rPr>
                  <a:t> applications 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(e. g. monitor access to buildings)</a:t>
                </a:r>
              </a:p>
              <a:p>
                <a:pPr marL="673189" lvl="3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Monitor traffic situations</a:t>
                </a:r>
              </a:p>
              <a:p>
                <a:pPr marL="0" lvl="2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gray">
              <a:xfrm>
                <a:off x="3432853" y="1552803"/>
                <a:ext cx="3240000" cy="500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sz="1400" b="1" cap="all" dirty="0">
                    <a:solidFill>
                      <a:schemeClr val="tx1"/>
                    </a:solidFill>
                  </a:rPr>
                  <a:t>Stationary applications</a:t>
                </a:r>
              </a:p>
            </p:txBody>
          </p:sp>
        </p:grpSp>
        <p:pic>
          <p:nvPicPr>
            <p:cNvPr id="74" name="Picture 73" descr="A picture containing sky, outdoor, traveling, railroad&#10;&#10;Description automatically generated">
              <a:extLst>
                <a:ext uri="{FF2B5EF4-FFF2-40B4-BE49-F238E27FC236}">
                  <a16:creationId xmlns:a16="http://schemas.microsoft.com/office/drawing/2014/main" id="{CF44CE1E-7181-46B8-81BE-45809537D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45"/>
            <a:stretch/>
          </p:blipFill>
          <p:spPr>
            <a:xfrm>
              <a:off x="7831618" y="2859288"/>
              <a:ext cx="2647909" cy="1133624"/>
            </a:xfrm>
            <a:prstGeom prst="rect">
              <a:avLst/>
            </a:prstGeom>
          </p:spPr>
        </p:pic>
        <p:pic>
          <p:nvPicPr>
            <p:cNvPr id="9" name="Picture 8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750AB30C-6B7E-4D0B-9A92-5B8BF81DB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76" y="3349304"/>
              <a:ext cx="744077" cy="747000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BFA2E5-0DE5-48C1-80C9-287C8B90D6CB}"/>
                </a:ext>
              </a:extLst>
            </p:cNvPr>
            <p:cNvGrpSpPr/>
            <p:nvPr/>
          </p:nvGrpSpPr>
          <p:grpSpPr>
            <a:xfrm>
              <a:off x="10554881" y="3923726"/>
              <a:ext cx="252000" cy="252000"/>
              <a:chOff x="1199456" y="4613881"/>
              <a:chExt cx="540000" cy="540000"/>
            </a:xfrm>
          </p:grpSpPr>
          <p:sp>
            <p:nvSpPr>
              <p:cNvPr id="45" name="Ellipse 49">
                <a:extLst>
                  <a:ext uri="{FF2B5EF4-FFF2-40B4-BE49-F238E27FC236}">
                    <a16:creationId xmlns:a16="http://schemas.microsoft.com/office/drawing/2014/main" id="{8817BE71-75C1-47B6-A9DB-8FEC34B82615}"/>
                  </a:ext>
                </a:extLst>
              </p:cNvPr>
              <p:cNvSpPr/>
              <p:nvPr/>
            </p:nvSpPr>
            <p:spPr bwMode="gray">
              <a:xfrm>
                <a:off x="1199456" y="461388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Grafik 763">
                <a:extLst>
                  <a:ext uri="{FF2B5EF4-FFF2-40B4-BE49-F238E27FC236}">
                    <a16:creationId xmlns:a16="http://schemas.microsoft.com/office/drawing/2014/main" id="{054B1C64-DFFC-486A-B131-3FF3D7D116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9456" y="4613881"/>
                <a:ext cx="540000" cy="540000"/>
              </a:xfrm>
              <a:custGeom>
                <a:avLst/>
                <a:gdLst>
                  <a:gd name="connsiteX0" fmla="*/ 1269873 w 2276475"/>
                  <a:gd name="connsiteY0" fmla="*/ 7144 h 2276475"/>
                  <a:gd name="connsiteX1" fmla="*/ 1142333 w 2276475"/>
                  <a:gd name="connsiteY1" fmla="*/ 0 h 2276475"/>
                  <a:gd name="connsiteX2" fmla="*/ 1048798 w 2276475"/>
                  <a:gd name="connsiteY2" fmla="*/ 4286 h 2276475"/>
                  <a:gd name="connsiteX3" fmla="*/ 0 w 2276475"/>
                  <a:gd name="connsiteY3" fmla="*/ 1142238 h 2276475"/>
                  <a:gd name="connsiteX4" fmla="*/ 1048798 w 2276475"/>
                  <a:gd name="connsiteY4" fmla="*/ 2280571 h 2276475"/>
                  <a:gd name="connsiteX5" fmla="*/ 1142333 w 2276475"/>
                  <a:gd name="connsiteY5" fmla="*/ 2284857 h 2276475"/>
                  <a:gd name="connsiteX6" fmla="*/ 1269968 w 2276475"/>
                  <a:gd name="connsiteY6" fmla="*/ 2277713 h 2276475"/>
                  <a:gd name="connsiteX7" fmla="*/ 2284667 w 2276475"/>
                  <a:gd name="connsiteY7" fmla="*/ 1142238 h 2276475"/>
                  <a:gd name="connsiteX8" fmla="*/ 1269873 w 2276475"/>
                  <a:gd name="connsiteY8" fmla="*/ 7144 h 2276475"/>
                  <a:gd name="connsiteX9" fmla="*/ 970979 w 2276475"/>
                  <a:gd name="connsiteY9" fmla="*/ 1821371 h 2276475"/>
                  <a:gd name="connsiteX10" fmla="*/ 959358 w 2276475"/>
                  <a:gd name="connsiteY10" fmla="*/ 1830991 h 2276475"/>
                  <a:gd name="connsiteX11" fmla="*/ 957358 w 2276475"/>
                  <a:gd name="connsiteY11" fmla="*/ 1833277 h 2276475"/>
                  <a:gd name="connsiteX12" fmla="*/ 797719 w 2276475"/>
                  <a:gd name="connsiteY12" fmla="*/ 1833277 h 2276475"/>
                  <a:gd name="connsiteX13" fmla="*/ 314897 w 2276475"/>
                  <a:gd name="connsiteY13" fmla="*/ 1350550 h 2276475"/>
                  <a:gd name="connsiteX14" fmla="*/ 315468 w 2276475"/>
                  <a:gd name="connsiteY14" fmla="*/ 1191673 h 2276475"/>
                  <a:gd name="connsiteX15" fmla="*/ 474631 w 2276475"/>
                  <a:gd name="connsiteY15" fmla="*/ 1190816 h 2276475"/>
                  <a:gd name="connsiteX16" fmla="*/ 878967 w 2276475"/>
                  <a:gd name="connsiteY16" fmla="*/ 1594580 h 2276475"/>
                  <a:gd name="connsiteX17" fmla="*/ 1810131 w 2276475"/>
                  <a:gd name="connsiteY17" fmla="*/ 663988 h 2276475"/>
                  <a:gd name="connsiteX18" fmla="*/ 1969484 w 2276475"/>
                  <a:gd name="connsiteY18" fmla="*/ 663988 h 2276475"/>
                  <a:gd name="connsiteX19" fmla="*/ 1969484 w 2276475"/>
                  <a:gd name="connsiteY19" fmla="*/ 823341 h 2276475"/>
                  <a:gd name="connsiteX20" fmla="*/ 970979 w 2276475"/>
                  <a:gd name="connsiteY20" fmla="*/ 1821371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6475" h="2276475">
                    <a:moveTo>
                      <a:pt x="1269873" y="7144"/>
                    </a:moveTo>
                    <a:cubicBezTo>
                      <a:pt x="1228154" y="2858"/>
                      <a:pt x="1185196" y="0"/>
                      <a:pt x="1142333" y="0"/>
                    </a:cubicBezTo>
                    <a:cubicBezTo>
                      <a:pt x="1110806" y="0"/>
                      <a:pt x="1079849" y="1715"/>
                      <a:pt x="1048798" y="4286"/>
                    </a:cubicBezTo>
                    <a:cubicBezTo>
                      <a:pt x="462344" y="52292"/>
                      <a:pt x="0" y="544449"/>
                      <a:pt x="0" y="1142238"/>
                    </a:cubicBezTo>
                    <a:cubicBezTo>
                      <a:pt x="0" y="1740980"/>
                      <a:pt x="462344" y="2232565"/>
                      <a:pt x="1048798" y="2280571"/>
                    </a:cubicBezTo>
                    <a:cubicBezTo>
                      <a:pt x="1079754" y="2283143"/>
                      <a:pt x="1110710" y="2284857"/>
                      <a:pt x="1142333" y="2284857"/>
                    </a:cubicBezTo>
                    <a:cubicBezTo>
                      <a:pt x="1185291" y="2284857"/>
                      <a:pt x="1228154" y="2282000"/>
                      <a:pt x="1269968" y="2277713"/>
                    </a:cubicBezTo>
                    <a:cubicBezTo>
                      <a:pt x="1839944" y="2213801"/>
                      <a:pt x="2284667" y="1729550"/>
                      <a:pt x="2284667" y="1142238"/>
                    </a:cubicBezTo>
                    <a:cubicBezTo>
                      <a:pt x="2284571" y="555212"/>
                      <a:pt x="1839849" y="71628"/>
                      <a:pt x="1269873" y="7144"/>
                    </a:cubicBezTo>
                    <a:close/>
                    <a:moveTo>
                      <a:pt x="970979" y="1821371"/>
                    </a:moveTo>
                    <a:cubicBezTo>
                      <a:pt x="967550" y="1824514"/>
                      <a:pt x="963549" y="1828229"/>
                      <a:pt x="959358" y="1830991"/>
                    </a:cubicBezTo>
                    <a:cubicBezTo>
                      <a:pt x="958787" y="1831562"/>
                      <a:pt x="957929" y="1832420"/>
                      <a:pt x="957358" y="1833277"/>
                    </a:cubicBezTo>
                    <a:cubicBezTo>
                      <a:pt x="913352" y="1877282"/>
                      <a:pt x="842582" y="1877282"/>
                      <a:pt x="797719" y="1833277"/>
                    </a:cubicBezTo>
                    <a:lnTo>
                      <a:pt x="314897" y="1350550"/>
                    </a:lnTo>
                    <a:cubicBezTo>
                      <a:pt x="271653" y="1306830"/>
                      <a:pt x="271653" y="1235488"/>
                      <a:pt x="315468" y="1191673"/>
                    </a:cubicBezTo>
                    <a:cubicBezTo>
                      <a:pt x="359569" y="1147953"/>
                      <a:pt x="430816" y="1147953"/>
                      <a:pt x="474631" y="1190816"/>
                    </a:cubicBezTo>
                    <a:lnTo>
                      <a:pt x="878967" y="1594580"/>
                    </a:lnTo>
                    <a:lnTo>
                      <a:pt x="1810131" y="663988"/>
                    </a:lnTo>
                    <a:cubicBezTo>
                      <a:pt x="1853851" y="619601"/>
                      <a:pt x="1925479" y="619601"/>
                      <a:pt x="1969484" y="663988"/>
                    </a:cubicBezTo>
                    <a:cubicBezTo>
                      <a:pt x="2013490" y="707993"/>
                      <a:pt x="2013490" y="779050"/>
                      <a:pt x="1969484" y="823341"/>
                    </a:cubicBezTo>
                    <a:lnTo>
                      <a:pt x="970979" y="182137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0471C3-C455-408F-BFDB-1E637B1D1E29}"/>
              </a:ext>
            </a:extLst>
          </p:cNvPr>
          <p:cNvGrpSpPr/>
          <p:nvPr/>
        </p:nvGrpSpPr>
        <p:grpSpPr>
          <a:xfrm>
            <a:off x="4133705" y="1552803"/>
            <a:ext cx="3300060" cy="4832123"/>
            <a:chOff x="4133705" y="1552803"/>
            <a:chExt cx="3300060" cy="4832123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4133705" y="1552803"/>
              <a:ext cx="3240338" cy="4832123"/>
              <a:chOff x="731837" y="1553467"/>
              <a:chExt cx="3240338" cy="4832123"/>
            </a:xfrm>
          </p:grpSpPr>
          <p:sp>
            <p:nvSpPr>
              <p:cNvPr id="20" name="Rechteck 19"/>
              <p:cNvSpPr/>
              <p:nvPr/>
            </p:nvSpPr>
            <p:spPr bwMode="gray">
              <a:xfrm>
                <a:off x="731838" y="1553467"/>
                <a:ext cx="3240000" cy="50189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sz="1400" b="1" cap="all" dirty="0">
                    <a:solidFill>
                      <a:schemeClr val="tx1"/>
                    </a:solidFill>
                  </a:rPr>
                  <a:t>Mobile outdoor automation</a:t>
                </a:r>
              </a:p>
            </p:txBody>
          </p:sp>
          <p:sp>
            <p:nvSpPr>
              <p:cNvPr id="21" name="Rechteck 20"/>
              <p:cNvSpPr/>
              <p:nvPr/>
            </p:nvSpPr>
            <p:spPr bwMode="gray">
              <a:xfrm>
                <a:off x="731837" y="2637111"/>
                <a:ext cx="3240000" cy="15399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 b="1" cap="all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gray">
              <a:xfrm>
                <a:off x="731837" y="4245335"/>
                <a:ext cx="3240000" cy="21402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 anchorCtr="0"/>
              <a:lstStyle/>
              <a:p>
                <a:pPr marL="216000" lvl="2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3D Environmental Perception in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harsh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outdoor</a:t>
                </a:r>
                <a:r>
                  <a:rPr lang="en-US" sz="1400" dirty="0">
                    <a:solidFill>
                      <a:schemeClr val="tx1"/>
                    </a:solidFill>
                  </a:rPr>
                  <a:t> environment</a:t>
                </a:r>
              </a:p>
              <a:p>
                <a:pPr marL="216000" lvl="2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Sensor can detect environment and thus control the driving path</a:t>
                </a:r>
              </a:p>
              <a:p>
                <a:pPr marL="216000" lvl="2" indent="-216000"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Font typeface="Open Sans" panose="020B0606030504020204" pitchFamily="34" charset="0"/>
                  <a:buChar char="›"/>
                </a:pPr>
                <a:r>
                  <a:rPr lang="en-US" sz="1400" dirty="0">
                    <a:solidFill>
                      <a:schemeClr val="tx1"/>
                    </a:solidFill>
                  </a:rPr>
                  <a:t>Sensor is constructed to withstand the harsh conditions with e. g.  high shock and vibration resistance and IP rating</a:t>
                </a:r>
              </a:p>
            </p:txBody>
          </p:sp>
          <p:sp>
            <p:nvSpPr>
              <p:cNvPr id="23" name="Rechteck 22"/>
              <p:cNvSpPr/>
              <p:nvPr/>
            </p:nvSpPr>
            <p:spPr bwMode="gray">
              <a:xfrm>
                <a:off x="732175" y="2095289"/>
                <a:ext cx="3240000" cy="5018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Anti-Collision and Environmental Perception</a:t>
                </a:r>
              </a:p>
            </p:txBody>
          </p:sp>
        </p:grpSp>
        <p:pic>
          <p:nvPicPr>
            <p:cNvPr id="72" name="Picture 71" descr="A picture containing sky, truck, outdoor, parked&#10;&#10;Description automatically generated">
              <a:extLst>
                <a:ext uri="{FF2B5EF4-FFF2-40B4-BE49-F238E27FC236}">
                  <a16:creationId xmlns:a16="http://schemas.microsoft.com/office/drawing/2014/main" id="{6EE90276-2F34-4720-90BD-968E5466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2051" y="2859288"/>
              <a:ext cx="2643307" cy="1133624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ACAEF2C-19E5-47ED-9C4D-3CF766814567}"/>
                </a:ext>
              </a:extLst>
            </p:cNvPr>
            <p:cNvGrpSpPr/>
            <p:nvPr/>
          </p:nvGrpSpPr>
          <p:grpSpPr>
            <a:xfrm>
              <a:off x="6589503" y="3362011"/>
              <a:ext cx="744077" cy="747000"/>
              <a:chOff x="5113565" y="2753949"/>
              <a:chExt cx="1289607" cy="1292603"/>
            </a:xfrm>
          </p:grpSpPr>
          <p:pic>
            <p:nvPicPr>
              <p:cNvPr id="39" name="Picture 38" descr="Icon&#10;&#10;Description automatically generated">
                <a:extLst>
                  <a:ext uri="{FF2B5EF4-FFF2-40B4-BE49-F238E27FC236}">
                    <a16:creationId xmlns:a16="http://schemas.microsoft.com/office/drawing/2014/main" id="{9051295B-CEEF-4044-8A5D-B074D766E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3565" y="2756945"/>
                <a:ext cx="1289607" cy="1289607"/>
              </a:xfrm>
              <a:prstGeom prst="rect">
                <a:avLst/>
              </a:prstGeom>
            </p:spPr>
          </p:pic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75593890-260F-478A-9FF2-95658B381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130291" y="2753949"/>
                <a:ext cx="646483" cy="646483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9900CA-EF9C-48AC-A3D8-A9BC8C233E50}"/>
                </a:ext>
              </a:extLst>
            </p:cNvPr>
            <p:cNvGrpSpPr/>
            <p:nvPr/>
          </p:nvGrpSpPr>
          <p:grpSpPr>
            <a:xfrm>
              <a:off x="7181765" y="3923726"/>
              <a:ext cx="252000" cy="252000"/>
              <a:chOff x="1199456" y="4613881"/>
              <a:chExt cx="540000" cy="540000"/>
            </a:xfrm>
          </p:grpSpPr>
          <p:sp>
            <p:nvSpPr>
              <p:cNvPr id="58" name="Ellipse 49">
                <a:extLst>
                  <a:ext uri="{FF2B5EF4-FFF2-40B4-BE49-F238E27FC236}">
                    <a16:creationId xmlns:a16="http://schemas.microsoft.com/office/drawing/2014/main" id="{BF3218A2-8060-47F2-9A49-62402E5A5C02}"/>
                  </a:ext>
                </a:extLst>
              </p:cNvPr>
              <p:cNvSpPr/>
              <p:nvPr/>
            </p:nvSpPr>
            <p:spPr bwMode="gray">
              <a:xfrm>
                <a:off x="1199456" y="4613881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Grafik 763">
                <a:extLst>
                  <a:ext uri="{FF2B5EF4-FFF2-40B4-BE49-F238E27FC236}">
                    <a16:creationId xmlns:a16="http://schemas.microsoft.com/office/drawing/2014/main" id="{9901BE34-A6FD-4798-B0FE-ABF6A3D8CF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9456" y="4613881"/>
                <a:ext cx="540000" cy="540000"/>
              </a:xfrm>
              <a:custGeom>
                <a:avLst/>
                <a:gdLst>
                  <a:gd name="connsiteX0" fmla="*/ 1269873 w 2276475"/>
                  <a:gd name="connsiteY0" fmla="*/ 7144 h 2276475"/>
                  <a:gd name="connsiteX1" fmla="*/ 1142333 w 2276475"/>
                  <a:gd name="connsiteY1" fmla="*/ 0 h 2276475"/>
                  <a:gd name="connsiteX2" fmla="*/ 1048798 w 2276475"/>
                  <a:gd name="connsiteY2" fmla="*/ 4286 h 2276475"/>
                  <a:gd name="connsiteX3" fmla="*/ 0 w 2276475"/>
                  <a:gd name="connsiteY3" fmla="*/ 1142238 h 2276475"/>
                  <a:gd name="connsiteX4" fmla="*/ 1048798 w 2276475"/>
                  <a:gd name="connsiteY4" fmla="*/ 2280571 h 2276475"/>
                  <a:gd name="connsiteX5" fmla="*/ 1142333 w 2276475"/>
                  <a:gd name="connsiteY5" fmla="*/ 2284857 h 2276475"/>
                  <a:gd name="connsiteX6" fmla="*/ 1269968 w 2276475"/>
                  <a:gd name="connsiteY6" fmla="*/ 2277713 h 2276475"/>
                  <a:gd name="connsiteX7" fmla="*/ 2284667 w 2276475"/>
                  <a:gd name="connsiteY7" fmla="*/ 1142238 h 2276475"/>
                  <a:gd name="connsiteX8" fmla="*/ 1269873 w 2276475"/>
                  <a:gd name="connsiteY8" fmla="*/ 7144 h 2276475"/>
                  <a:gd name="connsiteX9" fmla="*/ 970979 w 2276475"/>
                  <a:gd name="connsiteY9" fmla="*/ 1821371 h 2276475"/>
                  <a:gd name="connsiteX10" fmla="*/ 959358 w 2276475"/>
                  <a:gd name="connsiteY10" fmla="*/ 1830991 h 2276475"/>
                  <a:gd name="connsiteX11" fmla="*/ 957358 w 2276475"/>
                  <a:gd name="connsiteY11" fmla="*/ 1833277 h 2276475"/>
                  <a:gd name="connsiteX12" fmla="*/ 797719 w 2276475"/>
                  <a:gd name="connsiteY12" fmla="*/ 1833277 h 2276475"/>
                  <a:gd name="connsiteX13" fmla="*/ 314897 w 2276475"/>
                  <a:gd name="connsiteY13" fmla="*/ 1350550 h 2276475"/>
                  <a:gd name="connsiteX14" fmla="*/ 315468 w 2276475"/>
                  <a:gd name="connsiteY14" fmla="*/ 1191673 h 2276475"/>
                  <a:gd name="connsiteX15" fmla="*/ 474631 w 2276475"/>
                  <a:gd name="connsiteY15" fmla="*/ 1190816 h 2276475"/>
                  <a:gd name="connsiteX16" fmla="*/ 878967 w 2276475"/>
                  <a:gd name="connsiteY16" fmla="*/ 1594580 h 2276475"/>
                  <a:gd name="connsiteX17" fmla="*/ 1810131 w 2276475"/>
                  <a:gd name="connsiteY17" fmla="*/ 663988 h 2276475"/>
                  <a:gd name="connsiteX18" fmla="*/ 1969484 w 2276475"/>
                  <a:gd name="connsiteY18" fmla="*/ 663988 h 2276475"/>
                  <a:gd name="connsiteX19" fmla="*/ 1969484 w 2276475"/>
                  <a:gd name="connsiteY19" fmla="*/ 823341 h 2276475"/>
                  <a:gd name="connsiteX20" fmla="*/ 970979 w 2276475"/>
                  <a:gd name="connsiteY20" fmla="*/ 1821371 h 227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6475" h="2276475">
                    <a:moveTo>
                      <a:pt x="1269873" y="7144"/>
                    </a:moveTo>
                    <a:cubicBezTo>
                      <a:pt x="1228154" y="2858"/>
                      <a:pt x="1185196" y="0"/>
                      <a:pt x="1142333" y="0"/>
                    </a:cubicBezTo>
                    <a:cubicBezTo>
                      <a:pt x="1110806" y="0"/>
                      <a:pt x="1079849" y="1715"/>
                      <a:pt x="1048798" y="4286"/>
                    </a:cubicBezTo>
                    <a:cubicBezTo>
                      <a:pt x="462344" y="52292"/>
                      <a:pt x="0" y="544449"/>
                      <a:pt x="0" y="1142238"/>
                    </a:cubicBezTo>
                    <a:cubicBezTo>
                      <a:pt x="0" y="1740980"/>
                      <a:pt x="462344" y="2232565"/>
                      <a:pt x="1048798" y="2280571"/>
                    </a:cubicBezTo>
                    <a:cubicBezTo>
                      <a:pt x="1079754" y="2283143"/>
                      <a:pt x="1110710" y="2284857"/>
                      <a:pt x="1142333" y="2284857"/>
                    </a:cubicBezTo>
                    <a:cubicBezTo>
                      <a:pt x="1185291" y="2284857"/>
                      <a:pt x="1228154" y="2282000"/>
                      <a:pt x="1269968" y="2277713"/>
                    </a:cubicBezTo>
                    <a:cubicBezTo>
                      <a:pt x="1839944" y="2213801"/>
                      <a:pt x="2284667" y="1729550"/>
                      <a:pt x="2284667" y="1142238"/>
                    </a:cubicBezTo>
                    <a:cubicBezTo>
                      <a:pt x="2284571" y="555212"/>
                      <a:pt x="1839849" y="71628"/>
                      <a:pt x="1269873" y="7144"/>
                    </a:cubicBezTo>
                    <a:close/>
                    <a:moveTo>
                      <a:pt x="970979" y="1821371"/>
                    </a:moveTo>
                    <a:cubicBezTo>
                      <a:pt x="967550" y="1824514"/>
                      <a:pt x="963549" y="1828229"/>
                      <a:pt x="959358" y="1830991"/>
                    </a:cubicBezTo>
                    <a:cubicBezTo>
                      <a:pt x="958787" y="1831562"/>
                      <a:pt x="957929" y="1832420"/>
                      <a:pt x="957358" y="1833277"/>
                    </a:cubicBezTo>
                    <a:cubicBezTo>
                      <a:pt x="913352" y="1877282"/>
                      <a:pt x="842582" y="1877282"/>
                      <a:pt x="797719" y="1833277"/>
                    </a:cubicBezTo>
                    <a:lnTo>
                      <a:pt x="314897" y="1350550"/>
                    </a:lnTo>
                    <a:cubicBezTo>
                      <a:pt x="271653" y="1306830"/>
                      <a:pt x="271653" y="1235488"/>
                      <a:pt x="315468" y="1191673"/>
                    </a:cubicBezTo>
                    <a:cubicBezTo>
                      <a:pt x="359569" y="1147953"/>
                      <a:pt x="430816" y="1147953"/>
                      <a:pt x="474631" y="1190816"/>
                    </a:cubicBezTo>
                    <a:lnTo>
                      <a:pt x="878967" y="1594580"/>
                    </a:lnTo>
                    <a:lnTo>
                      <a:pt x="1810131" y="663988"/>
                    </a:lnTo>
                    <a:cubicBezTo>
                      <a:pt x="1853851" y="619601"/>
                      <a:pt x="1925479" y="619601"/>
                      <a:pt x="1969484" y="663988"/>
                    </a:cubicBezTo>
                    <a:cubicBezTo>
                      <a:pt x="2013490" y="707993"/>
                      <a:pt x="2013490" y="779050"/>
                      <a:pt x="1969484" y="823341"/>
                    </a:cubicBezTo>
                    <a:lnTo>
                      <a:pt x="970979" y="182137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4D70908-9711-4230-8BBA-D7596283594B}"/>
              </a:ext>
            </a:extLst>
          </p:cNvPr>
          <p:cNvGrpSpPr/>
          <p:nvPr/>
        </p:nvGrpSpPr>
        <p:grpSpPr>
          <a:xfrm>
            <a:off x="3795191" y="3923726"/>
            <a:ext cx="252000" cy="252000"/>
            <a:chOff x="1199456" y="4613881"/>
            <a:chExt cx="540000" cy="540000"/>
          </a:xfrm>
        </p:grpSpPr>
        <p:sp>
          <p:nvSpPr>
            <p:cNvPr id="76" name="Ellipse 49">
              <a:extLst>
                <a:ext uri="{FF2B5EF4-FFF2-40B4-BE49-F238E27FC236}">
                  <a16:creationId xmlns:a16="http://schemas.microsoft.com/office/drawing/2014/main" id="{ACB4A784-2304-41DD-B285-DA684B722538}"/>
                </a:ext>
              </a:extLst>
            </p:cNvPr>
            <p:cNvSpPr/>
            <p:nvPr/>
          </p:nvSpPr>
          <p:spPr bwMode="gray">
            <a:xfrm>
              <a:off x="1199456" y="4613881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7" name="Grafik 763">
              <a:extLst>
                <a:ext uri="{FF2B5EF4-FFF2-40B4-BE49-F238E27FC236}">
                  <a16:creationId xmlns:a16="http://schemas.microsoft.com/office/drawing/2014/main" id="{A2500838-6CC5-41AD-A484-0AE48D2A2D5D}"/>
                </a:ext>
              </a:extLst>
            </p:cNvPr>
            <p:cNvSpPr>
              <a:spLocks/>
            </p:cNvSpPr>
            <p:nvPr/>
          </p:nvSpPr>
          <p:spPr bwMode="gray">
            <a:xfrm>
              <a:off x="1199456" y="4613881"/>
              <a:ext cx="540000" cy="540000"/>
            </a:xfrm>
            <a:custGeom>
              <a:avLst/>
              <a:gdLst>
                <a:gd name="connsiteX0" fmla="*/ 1269873 w 2276475"/>
                <a:gd name="connsiteY0" fmla="*/ 7144 h 2276475"/>
                <a:gd name="connsiteX1" fmla="*/ 1142333 w 2276475"/>
                <a:gd name="connsiteY1" fmla="*/ 0 h 2276475"/>
                <a:gd name="connsiteX2" fmla="*/ 1048798 w 2276475"/>
                <a:gd name="connsiteY2" fmla="*/ 4286 h 2276475"/>
                <a:gd name="connsiteX3" fmla="*/ 0 w 2276475"/>
                <a:gd name="connsiteY3" fmla="*/ 1142238 h 2276475"/>
                <a:gd name="connsiteX4" fmla="*/ 1048798 w 2276475"/>
                <a:gd name="connsiteY4" fmla="*/ 2280571 h 2276475"/>
                <a:gd name="connsiteX5" fmla="*/ 1142333 w 2276475"/>
                <a:gd name="connsiteY5" fmla="*/ 2284857 h 2276475"/>
                <a:gd name="connsiteX6" fmla="*/ 1269968 w 2276475"/>
                <a:gd name="connsiteY6" fmla="*/ 2277713 h 2276475"/>
                <a:gd name="connsiteX7" fmla="*/ 2284667 w 2276475"/>
                <a:gd name="connsiteY7" fmla="*/ 1142238 h 2276475"/>
                <a:gd name="connsiteX8" fmla="*/ 1269873 w 2276475"/>
                <a:gd name="connsiteY8" fmla="*/ 7144 h 2276475"/>
                <a:gd name="connsiteX9" fmla="*/ 970979 w 2276475"/>
                <a:gd name="connsiteY9" fmla="*/ 1821371 h 2276475"/>
                <a:gd name="connsiteX10" fmla="*/ 959358 w 2276475"/>
                <a:gd name="connsiteY10" fmla="*/ 1830991 h 2276475"/>
                <a:gd name="connsiteX11" fmla="*/ 957358 w 2276475"/>
                <a:gd name="connsiteY11" fmla="*/ 1833277 h 2276475"/>
                <a:gd name="connsiteX12" fmla="*/ 797719 w 2276475"/>
                <a:gd name="connsiteY12" fmla="*/ 1833277 h 2276475"/>
                <a:gd name="connsiteX13" fmla="*/ 314897 w 2276475"/>
                <a:gd name="connsiteY13" fmla="*/ 1350550 h 2276475"/>
                <a:gd name="connsiteX14" fmla="*/ 315468 w 2276475"/>
                <a:gd name="connsiteY14" fmla="*/ 1191673 h 2276475"/>
                <a:gd name="connsiteX15" fmla="*/ 474631 w 2276475"/>
                <a:gd name="connsiteY15" fmla="*/ 1190816 h 2276475"/>
                <a:gd name="connsiteX16" fmla="*/ 878967 w 2276475"/>
                <a:gd name="connsiteY16" fmla="*/ 1594580 h 2276475"/>
                <a:gd name="connsiteX17" fmla="*/ 1810131 w 2276475"/>
                <a:gd name="connsiteY17" fmla="*/ 663988 h 2276475"/>
                <a:gd name="connsiteX18" fmla="*/ 1969484 w 2276475"/>
                <a:gd name="connsiteY18" fmla="*/ 663988 h 2276475"/>
                <a:gd name="connsiteX19" fmla="*/ 1969484 w 2276475"/>
                <a:gd name="connsiteY19" fmla="*/ 823341 h 2276475"/>
                <a:gd name="connsiteX20" fmla="*/ 970979 w 2276475"/>
                <a:gd name="connsiteY20" fmla="*/ 1821371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6475" h="2276475">
                  <a:moveTo>
                    <a:pt x="1269873" y="7144"/>
                  </a:moveTo>
                  <a:cubicBezTo>
                    <a:pt x="1228154" y="2858"/>
                    <a:pt x="1185196" y="0"/>
                    <a:pt x="1142333" y="0"/>
                  </a:cubicBezTo>
                  <a:cubicBezTo>
                    <a:pt x="1110806" y="0"/>
                    <a:pt x="1079849" y="1715"/>
                    <a:pt x="1048798" y="4286"/>
                  </a:cubicBezTo>
                  <a:cubicBezTo>
                    <a:pt x="462344" y="52292"/>
                    <a:pt x="0" y="544449"/>
                    <a:pt x="0" y="1142238"/>
                  </a:cubicBezTo>
                  <a:cubicBezTo>
                    <a:pt x="0" y="1740980"/>
                    <a:pt x="462344" y="2232565"/>
                    <a:pt x="1048798" y="2280571"/>
                  </a:cubicBezTo>
                  <a:cubicBezTo>
                    <a:pt x="1079754" y="2283143"/>
                    <a:pt x="1110710" y="2284857"/>
                    <a:pt x="1142333" y="2284857"/>
                  </a:cubicBezTo>
                  <a:cubicBezTo>
                    <a:pt x="1185291" y="2284857"/>
                    <a:pt x="1228154" y="2282000"/>
                    <a:pt x="1269968" y="2277713"/>
                  </a:cubicBezTo>
                  <a:cubicBezTo>
                    <a:pt x="1839944" y="2213801"/>
                    <a:pt x="2284667" y="1729550"/>
                    <a:pt x="2284667" y="1142238"/>
                  </a:cubicBezTo>
                  <a:cubicBezTo>
                    <a:pt x="2284571" y="555212"/>
                    <a:pt x="1839849" y="71628"/>
                    <a:pt x="1269873" y="7144"/>
                  </a:cubicBezTo>
                  <a:close/>
                  <a:moveTo>
                    <a:pt x="970979" y="1821371"/>
                  </a:moveTo>
                  <a:cubicBezTo>
                    <a:pt x="967550" y="1824514"/>
                    <a:pt x="963549" y="1828229"/>
                    <a:pt x="959358" y="1830991"/>
                  </a:cubicBezTo>
                  <a:cubicBezTo>
                    <a:pt x="958787" y="1831562"/>
                    <a:pt x="957929" y="1832420"/>
                    <a:pt x="957358" y="1833277"/>
                  </a:cubicBezTo>
                  <a:cubicBezTo>
                    <a:pt x="913352" y="1877282"/>
                    <a:pt x="842582" y="1877282"/>
                    <a:pt x="797719" y="1833277"/>
                  </a:cubicBezTo>
                  <a:lnTo>
                    <a:pt x="314897" y="1350550"/>
                  </a:lnTo>
                  <a:cubicBezTo>
                    <a:pt x="271653" y="1306830"/>
                    <a:pt x="271653" y="1235488"/>
                    <a:pt x="315468" y="1191673"/>
                  </a:cubicBezTo>
                  <a:cubicBezTo>
                    <a:pt x="359569" y="1147953"/>
                    <a:pt x="430816" y="1147953"/>
                    <a:pt x="474631" y="1190816"/>
                  </a:cubicBezTo>
                  <a:lnTo>
                    <a:pt x="878967" y="1594580"/>
                  </a:lnTo>
                  <a:lnTo>
                    <a:pt x="1810131" y="663988"/>
                  </a:lnTo>
                  <a:cubicBezTo>
                    <a:pt x="1853851" y="619601"/>
                    <a:pt x="1925479" y="619601"/>
                    <a:pt x="1969484" y="663988"/>
                  </a:cubicBezTo>
                  <a:cubicBezTo>
                    <a:pt x="2013490" y="707993"/>
                    <a:pt x="2013490" y="779050"/>
                    <a:pt x="1969484" y="823341"/>
                  </a:cubicBezTo>
                  <a:lnTo>
                    <a:pt x="970979" y="182137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29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56DD9-0B5F-45CF-8DE2-004BB92F11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50897-6F2D-445F-B928-BC03DFF638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0E121B-AD6D-488E-8F04-AD89BC12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Technology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5305F8-77A3-4486-9009-E23199EF1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3D LiDAR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9DE1B2-F716-4B96-9332-C28E403C2A5D}"/>
              </a:ext>
            </a:extLst>
          </p:cNvPr>
          <p:cNvSpPr txBox="1"/>
          <p:nvPr/>
        </p:nvSpPr>
        <p:spPr bwMode="gray">
          <a:xfrm>
            <a:off x="723950" y="1484313"/>
            <a:ext cx="4572076" cy="2531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en-US" sz="1400" dirty="0"/>
              <a:t>The multiScan100 is based </a:t>
            </a:r>
            <a:r>
              <a:rPr lang="en-US" sz="1400" b="1" dirty="0">
                <a:solidFill>
                  <a:schemeClr val="bg2"/>
                </a:solidFill>
              </a:rPr>
              <a:t>on time-of-flight</a:t>
            </a:r>
            <a:r>
              <a:rPr lang="en-US" sz="1400" dirty="0"/>
              <a:t> (TOF) technology</a:t>
            </a:r>
          </a:p>
          <a:p>
            <a:pPr algn="l">
              <a:buClr>
                <a:schemeClr val="bg2"/>
              </a:buClr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laser pulse signal is sent out to the object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Laser pulse reflects at an object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receiver element detects the reflected light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time from sending to receiving the signal is measured and evaluated and calculated based on the speed of light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spinning the measurement module and combining it with other measurement modules, a </a:t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3D point cloud is calculated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71FF447-9123-4E6A-8D06-66FCCD0F5E97}"/>
              </a:ext>
            </a:extLst>
          </p:cNvPr>
          <p:cNvGrpSpPr/>
          <p:nvPr/>
        </p:nvGrpSpPr>
        <p:grpSpPr>
          <a:xfrm>
            <a:off x="5656606" y="669760"/>
            <a:ext cx="5803555" cy="5518479"/>
            <a:chOff x="7455905" y="1366558"/>
            <a:chExt cx="3824671" cy="3636799"/>
          </a:xfrm>
        </p:grpSpPr>
        <p:sp>
          <p:nvSpPr>
            <p:cNvPr id="45" name="Gleichschenkliges Dreieck 44">
              <a:extLst>
                <a:ext uri="{FF2B5EF4-FFF2-40B4-BE49-F238E27FC236}">
                  <a16:creationId xmlns:a16="http://schemas.microsoft.com/office/drawing/2014/main" id="{B8D1940C-FBE5-47D2-A273-7F5BB9A7A1B8}"/>
                </a:ext>
              </a:extLst>
            </p:cNvPr>
            <p:cNvSpPr/>
            <p:nvPr/>
          </p:nvSpPr>
          <p:spPr bwMode="gray">
            <a:xfrm>
              <a:off x="7736320" y="3404023"/>
              <a:ext cx="3261030" cy="665984"/>
            </a:xfrm>
            <a:prstGeom prst="triangle">
              <a:avLst/>
            </a:prstGeom>
            <a:solidFill>
              <a:srgbClr val="D3BE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1FB7F1F4-B45F-4F27-8DF7-75F3C1533344}"/>
                </a:ext>
              </a:extLst>
            </p:cNvPr>
            <p:cNvSpPr/>
            <p:nvPr/>
          </p:nvSpPr>
          <p:spPr bwMode="gray">
            <a:xfrm rot="10800000">
              <a:off x="7464152" y="3789040"/>
              <a:ext cx="3816424" cy="1214317"/>
            </a:xfrm>
            <a:prstGeom prst="ellipse">
              <a:avLst/>
            </a:prstGeom>
            <a:gradFill>
              <a:gsLst>
                <a:gs pos="0">
                  <a:srgbClr val="FEDF7F"/>
                </a:gs>
                <a:gs pos="100000">
                  <a:srgbClr val="D6C1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DDE21646-9A7F-447E-B787-6A4261EB927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680176" y="2252963"/>
              <a:ext cx="1490786" cy="10949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DA6E7E91-3F90-44D1-815B-DAD5B18DEA3C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9553961" y="2272447"/>
              <a:ext cx="1475375" cy="107549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Gleichschenkliges Dreieck 49">
              <a:extLst>
                <a:ext uri="{FF2B5EF4-FFF2-40B4-BE49-F238E27FC236}">
                  <a16:creationId xmlns:a16="http://schemas.microsoft.com/office/drawing/2014/main" id="{3CB29785-0F1D-4C37-87A3-A06BA2A9AFA5}"/>
                </a:ext>
              </a:extLst>
            </p:cNvPr>
            <p:cNvSpPr/>
            <p:nvPr/>
          </p:nvSpPr>
          <p:spPr bwMode="gray">
            <a:xfrm rot="10800000">
              <a:off x="7558864" y="2186905"/>
              <a:ext cx="3607194" cy="1326392"/>
            </a:xfrm>
            <a:prstGeom prst="triangle">
              <a:avLst/>
            </a:prstGeom>
            <a:gradFill>
              <a:gsLst>
                <a:gs pos="0">
                  <a:srgbClr val="FFC000">
                    <a:alpha val="50000"/>
                    <a:lumMod val="50000"/>
                  </a:srgbClr>
                </a:gs>
                <a:gs pos="100000">
                  <a:srgbClr val="FFC000">
                    <a:alpha val="5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2BA73A2B-F7E2-40C1-A38A-4C4470CBD93B}"/>
                </a:ext>
              </a:extLst>
            </p:cNvPr>
            <p:cNvSpPr/>
            <p:nvPr/>
          </p:nvSpPr>
          <p:spPr bwMode="gray">
            <a:xfrm>
              <a:off x="7526258" y="1375355"/>
              <a:ext cx="3682302" cy="116849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6E0AB6E2-7627-44A2-B64E-6F2533C4A1A2}"/>
                </a:ext>
              </a:extLst>
            </p:cNvPr>
            <p:cNvSpPr/>
            <p:nvPr/>
          </p:nvSpPr>
          <p:spPr bwMode="gray">
            <a:xfrm>
              <a:off x="7455905" y="1366558"/>
              <a:ext cx="3816424" cy="1214317"/>
            </a:xfrm>
            <a:prstGeom prst="ellipse">
              <a:avLst/>
            </a:prstGeom>
            <a:gradFill>
              <a:gsLst>
                <a:gs pos="0">
                  <a:srgbClr val="FFC000">
                    <a:alpha val="50000"/>
                  </a:srgbClr>
                </a:gs>
                <a:gs pos="100000">
                  <a:srgbClr val="FFC000">
                    <a:lumMod val="60000"/>
                    <a:alpha val="50000"/>
                  </a:srgbClr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3" name="Flussdiagramm: Verbinder 52">
            <a:extLst>
              <a:ext uri="{FF2B5EF4-FFF2-40B4-BE49-F238E27FC236}">
                <a16:creationId xmlns:a16="http://schemas.microsoft.com/office/drawing/2014/main" id="{6E923760-301D-435E-B731-5F5C73D3D603}"/>
              </a:ext>
            </a:extLst>
          </p:cNvPr>
          <p:cNvSpPr/>
          <p:nvPr/>
        </p:nvSpPr>
        <p:spPr bwMode="gray">
          <a:xfrm>
            <a:off x="5654043" y="828994"/>
            <a:ext cx="5835257" cy="5835257"/>
          </a:xfrm>
          <a:prstGeom prst="flowChartConnector">
            <a:avLst/>
          </a:prstGeom>
          <a:solidFill>
            <a:srgbClr val="EA0823">
              <a:alpha val="14902"/>
            </a:srgbClr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4" name="Line 9">
            <a:extLst>
              <a:ext uri="{FF2B5EF4-FFF2-40B4-BE49-F238E27FC236}">
                <a16:creationId xmlns:a16="http://schemas.microsoft.com/office/drawing/2014/main" id="{FE64E4B5-612A-4FEB-99F1-A09902038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0783" y="3733587"/>
            <a:ext cx="2540755" cy="310013"/>
          </a:xfrm>
          <a:prstGeom prst="line">
            <a:avLst/>
          </a:prstGeom>
          <a:noFill/>
          <a:ln w="12700">
            <a:solidFill>
              <a:srgbClr val="DC0A0A"/>
            </a:solidFill>
            <a:prstDash val="sysDash"/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9C3BF687-E406-4481-A490-2F927F17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381" y="5462906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84C2"/>
              </a:buClr>
              <a:buSzPct val="13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baseline="-25000" dirty="0">
                <a:solidFill>
                  <a:schemeClr val="tx2"/>
                </a:solidFill>
              </a:rPr>
              <a:t>OS</a:t>
            </a:r>
          </a:p>
        </p:txBody>
      </p:sp>
      <p:sp>
        <p:nvSpPr>
          <p:cNvPr id="56" name="Text Box 18">
            <a:extLst>
              <a:ext uri="{FF2B5EF4-FFF2-40B4-BE49-F238E27FC236}">
                <a16:creationId xmlns:a16="http://schemas.microsoft.com/office/drawing/2014/main" id="{3B5669E1-768F-48BD-B166-2D776C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96" y="5288644"/>
            <a:ext cx="410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84C2"/>
              </a:buClr>
              <a:buSzPct val="130000"/>
              <a:buFont typeface="Times New Roman" pitchFamily="18" charset="0"/>
              <a:buNone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baseline="-25000" dirty="0">
                <a:solidFill>
                  <a:schemeClr val="tx2"/>
                </a:solidFill>
              </a:rPr>
              <a:t>SO</a:t>
            </a:r>
          </a:p>
        </p:txBody>
      </p:sp>
      <p:grpSp>
        <p:nvGrpSpPr>
          <p:cNvPr id="57" name="Group 64">
            <a:extLst>
              <a:ext uri="{FF2B5EF4-FFF2-40B4-BE49-F238E27FC236}">
                <a16:creationId xmlns:a16="http://schemas.microsoft.com/office/drawing/2014/main" id="{CFE5E902-958F-4864-B006-05B3C199DBEF}"/>
              </a:ext>
            </a:extLst>
          </p:cNvPr>
          <p:cNvGrpSpPr>
            <a:grpSpLocks/>
          </p:cNvGrpSpPr>
          <p:nvPr/>
        </p:nvGrpSpPr>
        <p:grpSpPr bwMode="auto">
          <a:xfrm>
            <a:off x="7201009" y="5248556"/>
            <a:ext cx="719138" cy="723900"/>
            <a:chOff x="4140" y="3247"/>
            <a:chExt cx="907" cy="909"/>
          </a:xfrm>
        </p:grpSpPr>
        <p:sp>
          <p:nvSpPr>
            <p:cNvPr id="58" name="Oval 65">
              <a:extLst>
                <a:ext uri="{FF2B5EF4-FFF2-40B4-BE49-F238E27FC236}">
                  <a16:creationId xmlns:a16="http://schemas.microsoft.com/office/drawing/2014/main" id="{6CC3F4BA-5982-48D1-8818-C97011BAE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3248"/>
              <a:ext cx="907" cy="904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0084C2"/>
                </a:buClr>
                <a:buSzPct val="130000"/>
                <a:buFont typeface="Arial" charset="0"/>
                <a:buNone/>
              </a:pPr>
              <a:endParaRPr lang="de-DE"/>
            </a:p>
          </p:txBody>
        </p:sp>
        <p:sp>
          <p:nvSpPr>
            <p:cNvPr id="59" name="Line 66">
              <a:extLst>
                <a:ext uri="{FF2B5EF4-FFF2-40B4-BE49-F238E27FC236}">
                  <a16:creationId xmlns:a16="http://schemas.microsoft.com/office/drawing/2014/main" id="{AC5A6AA5-354B-4585-933A-4AFF933A4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4065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Line 67">
              <a:extLst>
                <a:ext uri="{FF2B5EF4-FFF2-40B4-BE49-F238E27FC236}">
                  <a16:creationId xmlns:a16="http://schemas.microsoft.com/office/drawing/2014/main" id="{7B999576-F7DE-4265-B387-AF77D2BD9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3247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68">
              <a:extLst>
                <a:ext uri="{FF2B5EF4-FFF2-40B4-BE49-F238E27FC236}">
                  <a16:creationId xmlns:a16="http://schemas.microsoft.com/office/drawing/2014/main" id="{4D7FD99A-2C7F-40D7-9964-C27BE6FB56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99" y="3656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Line 69">
              <a:extLst>
                <a:ext uri="{FF2B5EF4-FFF2-40B4-BE49-F238E27FC236}">
                  <a16:creationId xmlns:a16="http://schemas.microsoft.com/office/drawing/2014/main" id="{3DD9D8EE-1D8F-4DC7-97CA-592B1B8710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86" y="3656"/>
              <a:ext cx="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70">
              <a:extLst>
                <a:ext uri="{FF2B5EF4-FFF2-40B4-BE49-F238E27FC236}">
                  <a16:creationId xmlns:a16="http://schemas.microsoft.com/office/drawing/2014/main" id="{FA6B8C33-189D-45CC-9C84-A652EE9A62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>
              <a:off x="4809" y="330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71">
              <a:extLst>
                <a:ext uri="{FF2B5EF4-FFF2-40B4-BE49-F238E27FC236}">
                  <a16:creationId xmlns:a16="http://schemas.microsoft.com/office/drawing/2014/main" id="{38389664-688F-4156-BC8F-490FB05C4A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>
              <a:off x="4379" y="4053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Line 72">
              <a:extLst>
                <a:ext uri="{FF2B5EF4-FFF2-40B4-BE49-F238E27FC236}">
                  <a16:creationId xmlns:a16="http://schemas.microsoft.com/office/drawing/2014/main" id="{6E1AF679-07EA-4B09-A883-7B2C60F9F9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0">
              <a:off x="4378" y="330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Line 73">
              <a:extLst>
                <a:ext uri="{FF2B5EF4-FFF2-40B4-BE49-F238E27FC236}">
                  <a16:creationId xmlns:a16="http://schemas.microsoft.com/office/drawing/2014/main" id="{E3D9BE14-386B-4FD5-8077-51CEAAEC9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00000">
              <a:off x="4220" y="3463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74">
              <a:extLst>
                <a:ext uri="{FF2B5EF4-FFF2-40B4-BE49-F238E27FC236}">
                  <a16:creationId xmlns:a16="http://schemas.microsoft.com/office/drawing/2014/main" id="{A3177DC0-9EFC-418D-9F67-2FBFC44EA3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0">
              <a:off x="4811" y="4051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Line 75">
              <a:extLst>
                <a:ext uri="{FF2B5EF4-FFF2-40B4-BE49-F238E27FC236}">
                  <a16:creationId xmlns:a16="http://schemas.microsoft.com/office/drawing/2014/main" id="{4DB001E1-3E79-4F16-A779-356CA8105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00000">
              <a:off x="4966" y="3893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76">
              <a:extLst>
                <a:ext uri="{FF2B5EF4-FFF2-40B4-BE49-F238E27FC236}">
                  <a16:creationId xmlns:a16="http://schemas.microsoft.com/office/drawing/2014/main" id="{456E5F6C-E47C-4A61-8CF8-3CEEAF5F31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0">
              <a:off x="4222" y="3894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77">
              <a:extLst>
                <a:ext uri="{FF2B5EF4-FFF2-40B4-BE49-F238E27FC236}">
                  <a16:creationId xmlns:a16="http://schemas.microsoft.com/office/drawing/2014/main" id="{B5DD42CB-A778-4396-858C-844D8F9BF7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0">
              <a:off x="4966" y="3463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4E6681A-1D5B-4BB9-850B-B96AE9532FC2}"/>
              </a:ext>
            </a:extLst>
          </p:cNvPr>
          <p:cNvGrpSpPr>
            <a:grpSpLocks/>
          </p:cNvGrpSpPr>
          <p:nvPr/>
        </p:nvGrpSpPr>
        <p:grpSpPr bwMode="auto">
          <a:xfrm>
            <a:off x="7561372" y="5251731"/>
            <a:ext cx="0" cy="720725"/>
            <a:chOff x="6105128" y="2636912"/>
            <a:chExt cx="0" cy="720040"/>
          </a:xfrm>
        </p:grpSpPr>
        <p:cxnSp>
          <p:nvCxnSpPr>
            <p:cNvPr id="72" name="Gerade Verbindung mit Pfeil 68">
              <a:extLst>
                <a:ext uri="{FF2B5EF4-FFF2-40B4-BE49-F238E27FC236}">
                  <a16:creationId xmlns:a16="http://schemas.microsoft.com/office/drawing/2014/main" id="{D2E3E219-A5FB-454B-AC4A-F09ABA4667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5128" y="2636912"/>
              <a:ext cx="0" cy="360000"/>
            </a:xfrm>
            <a:prstGeom prst="straightConnector1">
              <a:avLst/>
            </a:prstGeom>
            <a:noFill/>
            <a:ln w="28575" algn="ctr">
              <a:solidFill>
                <a:srgbClr val="0084C2"/>
              </a:solidFill>
              <a:round/>
              <a:headEnd type="triangle" w="med" len="med"/>
              <a:tailEnd/>
            </a:ln>
          </p:spPr>
        </p:cxnSp>
        <p:sp>
          <p:nvSpPr>
            <p:cNvPr id="73" name="Line 80">
              <a:extLst>
                <a:ext uri="{FF2B5EF4-FFF2-40B4-BE49-F238E27FC236}">
                  <a16:creationId xmlns:a16="http://schemas.microsoft.com/office/drawing/2014/main" id="{4AA92E24-8B99-46C6-AE09-1E50CEEFE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5128" y="2996952"/>
              <a:ext cx="0" cy="360000"/>
            </a:xfrm>
            <a:prstGeom prst="line">
              <a:avLst/>
            </a:prstGeom>
            <a:noFill/>
            <a:ln w="28575">
              <a:solidFill>
                <a:srgbClr val="CC0000">
                  <a:alpha val="0"/>
                </a:srgb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4" name="Oval 81">
            <a:extLst>
              <a:ext uri="{FF2B5EF4-FFF2-40B4-BE49-F238E27FC236}">
                <a16:creationId xmlns:a16="http://schemas.microsoft.com/office/drawing/2014/main" id="{B0E4272C-CF22-4F37-B9C5-F7CE8E1C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322" y="5593043"/>
            <a:ext cx="36512" cy="36513"/>
          </a:xfrm>
          <a:prstGeom prst="ellipse">
            <a:avLst/>
          </a:prstGeom>
          <a:solidFill>
            <a:srgbClr val="00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4C2"/>
              </a:buClr>
              <a:buSzPct val="130000"/>
              <a:buFont typeface="Arial" charset="0"/>
              <a:buNone/>
            </a:pPr>
            <a:endParaRPr lang="de-DE"/>
          </a:p>
        </p:txBody>
      </p:sp>
      <p:sp>
        <p:nvSpPr>
          <p:cNvPr id="75" name="Line 9">
            <a:extLst>
              <a:ext uri="{FF2B5EF4-FFF2-40B4-BE49-F238E27FC236}">
                <a16:creationId xmlns:a16="http://schemas.microsoft.com/office/drawing/2014/main" id="{35A0220E-86C2-4272-B229-62F184704EC3}"/>
              </a:ext>
            </a:extLst>
          </p:cNvPr>
          <p:cNvSpPr>
            <a:spLocks noChangeShapeType="1"/>
          </p:cNvSpPr>
          <p:nvPr/>
        </p:nvSpPr>
        <p:spPr bwMode="auto">
          <a:xfrm rot="21540000">
            <a:off x="8843327" y="3833661"/>
            <a:ext cx="2299415" cy="314114"/>
          </a:xfrm>
          <a:prstGeom prst="line">
            <a:avLst/>
          </a:prstGeom>
          <a:noFill/>
          <a:ln w="12700">
            <a:solidFill>
              <a:srgbClr val="DC0A0A"/>
            </a:solidFill>
            <a:prstDash val="sysDash"/>
            <a:round/>
            <a:headEnd type="triangle" w="lg" len="lg"/>
            <a:tailEnd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7EE8F5A2-EC82-4247-A0A7-082E06BF913B}"/>
              </a:ext>
            </a:extLst>
          </p:cNvPr>
          <p:cNvSpPr/>
          <p:nvPr/>
        </p:nvSpPr>
        <p:spPr>
          <a:xfrm>
            <a:off x="10602119" y="4634575"/>
            <a:ext cx="14975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Object to be detected</a:t>
            </a:r>
          </a:p>
        </p:txBody>
      </p:sp>
      <p:sp>
        <p:nvSpPr>
          <p:cNvPr id="77" name="Cube 51">
            <a:extLst>
              <a:ext uri="{FF2B5EF4-FFF2-40B4-BE49-F238E27FC236}">
                <a16:creationId xmlns:a16="http://schemas.microsoft.com/office/drawing/2014/main" id="{F240749E-DAF3-4471-A980-5FBC243EF70A}"/>
              </a:ext>
            </a:extLst>
          </p:cNvPr>
          <p:cNvSpPr/>
          <p:nvPr/>
        </p:nvSpPr>
        <p:spPr bwMode="gray">
          <a:xfrm rot="495352">
            <a:off x="11290891" y="3619089"/>
            <a:ext cx="411760" cy="1060577"/>
          </a:xfrm>
          <a:prstGeom prst="cube">
            <a:avLst>
              <a:gd name="adj" fmla="val 5879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78" name="Line 17">
            <a:extLst>
              <a:ext uri="{FF2B5EF4-FFF2-40B4-BE49-F238E27FC236}">
                <a16:creationId xmlns:a16="http://schemas.microsoft.com/office/drawing/2014/main" id="{06890035-E05A-4F0C-90EA-F673861496B7}"/>
              </a:ext>
            </a:extLst>
          </p:cNvPr>
          <p:cNvSpPr>
            <a:spLocks noChangeShapeType="1"/>
          </p:cNvSpPr>
          <p:nvPr/>
        </p:nvSpPr>
        <p:spPr bwMode="auto">
          <a:xfrm rot="660000">
            <a:off x="6575377" y="5474703"/>
            <a:ext cx="5397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>
              <a:solidFill>
                <a:schemeClr val="tx2"/>
              </a:solidFill>
            </a:endParaRPr>
          </a:p>
        </p:txBody>
      </p:sp>
      <p:sp>
        <p:nvSpPr>
          <p:cNvPr id="79" name="Line 15">
            <a:extLst>
              <a:ext uri="{FF2B5EF4-FFF2-40B4-BE49-F238E27FC236}">
                <a16:creationId xmlns:a16="http://schemas.microsoft.com/office/drawing/2014/main" id="{14D0D11C-4C5D-435C-9FDA-CD5135FCFECB}"/>
              </a:ext>
            </a:extLst>
          </p:cNvPr>
          <p:cNvSpPr>
            <a:spLocks noChangeShapeType="1"/>
          </p:cNvSpPr>
          <p:nvPr/>
        </p:nvSpPr>
        <p:spPr bwMode="auto">
          <a:xfrm rot="660000">
            <a:off x="8029716" y="5666928"/>
            <a:ext cx="5397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>
              <a:solidFill>
                <a:schemeClr val="tx2"/>
              </a:solidFill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776D489A-D4F4-475F-959B-8FBE31221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05" y="3498646"/>
            <a:ext cx="554531" cy="6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D8511-94C3-4C0B-866E-64AAAAE91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7AB8-F98A-497B-9FA0-AD8667B8A9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9533-CBD7-4248-93FA-DA677B83A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b="1" dirty="0"/>
              <a:t>3D Environmental Perception + Localization and Mapping</a:t>
            </a:r>
          </a:p>
          <a:p>
            <a:pPr lvl="2"/>
            <a:r>
              <a:rPr lang="en-US" sz="1600" b="1" dirty="0">
                <a:solidFill>
                  <a:schemeClr val="bg2"/>
                </a:solidFill>
              </a:rPr>
              <a:t>All in ONE device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7CE63-A207-4552-83E6-860B274A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en-US" dirty="0" err="1"/>
              <a:t>obile</a:t>
            </a:r>
            <a:r>
              <a:rPr lang="en-US" dirty="0"/>
              <a:t>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AA6C27-182C-4AE9-BB85-356723665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pic>
        <p:nvPicPr>
          <p:cNvPr id="4098" name="Picture 2" descr="Example Blue Square Stamp Isolated On Stock Illustration 237103729 |  Shutterstock">
            <a:extLst>
              <a:ext uri="{FF2B5EF4-FFF2-40B4-BE49-F238E27FC236}">
                <a16:creationId xmlns:a16="http://schemas.microsoft.com/office/drawing/2014/main" id="{0C6D07B6-A73A-491F-9A5E-CCC37C0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58" y="1186831"/>
            <a:ext cx="719086" cy="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7EEE872-B409-4351-BF29-9EE1C724F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0" y="2256753"/>
            <a:ext cx="3149730" cy="4124575"/>
          </a:xfrm>
          <a:prstGeom prst="rect">
            <a:avLst/>
          </a:prstGeom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BCB2445-4BC5-45F6-B39E-C12A7BD6F26D}"/>
              </a:ext>
            </a:extLst>
          </p:cNvPr>
          <p:cNvGrpSpPr/>
          <p:nvPr/>
        </p:nvGrpSpPr>
        <p:grpSpPr>
          <a:xfrm>
            <a:off x="3575720" y="0"/>
            <a:ext cx="9865096" cy="8863773"/>
            <a:chOff x="2999656" y="-1186301"/>
            <a:chExt cx="9865096" cy="8863773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97D53A-9AE3-49DE-A013-58392D98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4437112"/>
              <a:ext cx="220820" cy="24103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F0FA32-4974-46B1-AF13-B28C573DC78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502515"/>
              <a:ext cx="9333360" cy="0"/>
            </a:xfrm>
            <a:prstGeom prst="line">
              <a:avLst/>
            </a:prstGeom>
            <a:ln w="28575" cap="flat" cmpd="sng" algn="ctr">
              <a:solidFill>
                <a:schemeClr val="bg2">
                  <a:alpha val="43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5B8E07B-0C53-492B-927D-947B0EE1FFB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421126"/>
              <a:ext cx="8395460" cy="4930246"/>
            </a:xfrm>
            <a:prstGeom prst="line">
              <a:avLst/>
            </a:prstGeom>
            <a:ln w="28575" cap="flat" cmpd="sng" algn="ctr">
              <a:solidFill>
                <a:schemeClr val="bg2">
                  <a:alpha val="43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7FBFF6-0FE8-4E50-9F5B-8CA32CAD7E1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3534063"/>
              <a:ext cx="9172040" cy="975057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E82E9E-58A6-4049-A2F5-910CD5E1383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25653"/>
              <a:ext cx="8395460" cy="5434773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EA95369-FB08-4FBC-A26D-56FE29F4E5F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1186301"/>
              <a:ext cx="7812300" cy="5695421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14BD05-C9C2-400D-9286-3E87CAC6269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9128"/>
              <a:ext cx="8496162" cy="4608248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D4110FC-44FE-4573-84ED-336EA471FE0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32834"/>
              <a:ext cx="9172040" cy="4076286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896E4D-A0CB-4310-A822-840E490E066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130556"/>
              <a:ext cx="9333360" cy="3378564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48D696-0335-4A80-8AB9-14C40A10E10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896391"/>
              <a:ext cx="9428252" cy="2612729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2336CF-DCD9-46C5-AEF5-0C7AC1A4DDD7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2627735"/>
              <a:ext cx="9644276" cy="1887990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D47ECA-4953-40C9-92BA-C14409ED718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168949"/>
              <a:ext cx="9333360" cy="340171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231D43-4104-452C-8361-AD6AEC021A1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5"/>
              <a:ext cx="9428252" cy="334044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7A6AC7D-3880-46AF-9D4D-884143AD917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20"/>
              <a:ext cx="9428252" cy="1072077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C2B574A-7577-45AA-817C-619DE284A2F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19"/>
              <a:ext cx="8971524" cy="1792706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279BD15-C23F-4043-A2B7-7D8A8E0E392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2515"/>
              <a:ext cx="8852188" cy="2484356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98EE35-AA77-4772-A637-98514CC53BD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4"/>
              <a:ext cx="8708172" cy="3161748"/>
            </a:xfrm>
            <a:prstGeom prst="line">
              <a:avLst/>
            </a:prstGeom>
            <a:ln w="15875" cap="flat" cmpd="sng" algn="ctr">
              <a:solidFill>
                <a:schemeClr val="bg2">
                  <a:alpha val="43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0" name="Grafik 29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50FC8B8A-8552-40D6-92D6-98E46087DB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3" y="439501"/>
            <a:ext cx="279424" cy="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D8511-94C3-4C0B-866E-64AAAAE91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7AB8-F98A-497B-9FA0-AD8667B8A9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9533-CBD7-4248-93FA-DA677B83A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b="1" dirty="0"/>
              <a:t>3D Environmental Perception + Localization and Mapping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7CE63-A207-4552-83E6-860B274A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en-US" dirty="0" err="1"/>
              <a:t>obile</a:t>
            </a:r>
            <a:r>
              <a:rPr lang="en-US" dirty="0"/>
              <a:t>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AA6C27-182C-4AE9-BB85-356723665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pic>
        <p:nvPicPr>
          <p:cNvPr id="4098" name="Picture 2" descr="Example Blue Square Stamp Isolated On Stock Illustration 237103729 |  Shutterstock">
            <a:extLst>
              <a:ext uri="{FF2B5EF4-FFF2-40B4-BE49-F238E27FC236}">
                <a16:creationId xmlns:a16="http://schemas.microsoft.com/office/drawing/2014/main" id="{0C6D07B6-A73A-491F-9A5E-CCC37C0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58" y="1186831"/>
            <a:ext cx="719086" cy="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7EEE872-B409-4351-BF29-9EE1C724F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256753"/>
            <a:ext cx="3149730" cy="4124575"/>
          </a:xfrm>
          <a:prstGeom prst="rect">
            <a:avLst/>
          </a:prstGeom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BCB2445-4BC5-45F6-B39E-C12A7BD6F26D}"/>
              </a:ext>
            </a:extLst>
          </p:cNvPr>
          <p:cNvGrpSpPr/>
          <p:nvPr/>
        </p:nvGrpSpPr>
        <p:grpSpPr>
          <a:xfrm>
            <a:off x="5807968" y="332656"/>
            <a:ext cx="9865096" cy="8424936"/>
            <a:chOff x="2999656" y="-747464"/>
            <a:chExt cx="9865096" cy="8424936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597D53A-9AE3-49DE-A013-58392D98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4437112"/>
              <a:ext cx="220820" cy="241036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F0FA32-4974-46B1-AF13-B28C573DC78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502515"/>
              <a:ext cx="9333360" cy="0"/>
            </a:xfrm>
            <a:prstGeom prst="line">
              <a:avLst/>
            </a:prstGeom>
            <a:ln w="28575" cap="flat" cmpd="sng" algn="ctr">
              <a:solidFill>
                <a:schemeClr val="bg2">
                  <a:alpha val="3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5B8E07B-0C53-492B-927D-947B0EE1FFB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31021"/>
              <a:ext cx="7699626" cy="4540141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7FBFF6-0FE8-4E50-9F5B-8CA32CAD7E1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3534063"/>
              <a:ext cx="9172040" cy="975057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E82E9E-58A6-4049-A2F5-910CD5E1383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204240"/>
              <a:ext cx="7340020" cy="4713360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EA95369-FB08-4FBC-A26D-56FE29F4E5F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747464"/>
              <a:ext cx="6979980" cy="5256584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14BD05-C9C2-400D-9286-3E87CAC6269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9128"/>
              <a:ext cx="8496162" cy="4608248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D4110FC-44FE-4573-84ED-336EA471FE0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32834"/>
              <a:ext cx="9172040" cy="4076286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896E4D-A0CB-4310-A822-840E490E066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130556"/>
              <a:ext cx="9333360" cy="3378564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648D696-0335-4A80-8AB9-14C40A10E103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896391"/>
              <a:ext cx="9428252" cy="2612729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12336CF-DCD9-46C5-AEF5-0C7AC1A4DDD7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2627735"/>
              <a:ext cx="9644276" cy="1887990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D47ECA-4953-40C9-92BA-C14409ED718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168949"/>
              <a:ext cx="9333360" cy="340171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4231D43-4104-452C-8361-AD6AEC021A1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5"/>
              <a:ext cx="9428252" cy="33404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7A6AC7D-3880-46AF-9D4D-884143AD917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20"/>
              <a:ext cx="9428252" cy="1072077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C2B574A-7577-45AA-817C-619DE284A2F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19"/>
              <a:ext cx="8971524" cy="179270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279BD15-C23F-4043-A2B7-7D8A8E0E392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2515"/>
              <a:ext cx="8852188" cy="248435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98EE35-AA77-4772-A637-98514CC53BD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4"/>
              <a:ext cx="8708172" cy="3161748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56FFA0-DA2E-42BD-A60B-7C6666ECE59D}"/>
              </a:ext>
            </a:extLst>
          </p:cNvPr>
          <p:cNvSpPr txBox="1"/>
          <p:nvPr/>
        </p:nvSpPr>
        <p:spPr bwMode="gray">
          <a:xfrm>
            <a:off x="731837" y="1988840"/>
            <a:ext cx="3743763" cy="352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400" b="1" dirty="0"/>
              <a:t>Upper </a:t>
            </a:r>
            <a:r>
              <a:rPr lang="de-DE" sz="1400" b="1" dirty="0" err="1"/>
              <a:t>layers</a:t>
            </a:r>
            <a:endParaRPr lang="de-DE" sz="1400" b="1" dirty="0"/>
          </a:p>
          <a:p>
            <a:pPr algn="l">
              <a:buClr>
                <a:schemeClr val="bg2"/>
              </a:buClr>
            </a:pPr>
            <a:endParaRPr lang="de-DE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Upper +42.5° of the field of view 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3D Environmental Perception with all layers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de-DE" sz="1400" dirty="0"/>
              <a:t>M</a:t>
            </a:r>
            <a:r>
              <a:rPr lang="en-US" sz="1400" dirty="0"/>
              <a:t>ore layers looking in front and above the vehicle and not too many layers on the ground</a:t>
            </a:r>
          </a:p>
        </p:txBody>
      </p:sp>
      <p:pic>
        <p:nvPicPr>
          <p:cNvPr id="32" name="Grafik 31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93E73470-2EF7-4B8A-A387-671530004E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3" y="439501"/>
            <a:ext cx="279424" cy="3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D8511-94C3-4C0B-866E-64AAAAE91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Customer presentation | multiScan100 | December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77AB8-F98A-497B-9FA0-AD8667B8A9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6D7710-438E-4161-93C9-3F9A4222BCCB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9533-CBD7-4248-93FA-DA677B83A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b="1" dirty="0"/>
              <a:t>3D Environmental Perception + Localization and Mapping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77CE63-A207-4552-83E6-860B274A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</a:t>
            </a:r>
            <a:r>
              <a:rPr lang="en-US" dirty="0" err="1"/>
              <a:t>obile</a:t>
            </a:r>
            <a:r>
              <a:rPr lang="en-US" dirty="0"/>
              <a:t> Applications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3AA6C27-182C-4AE9-BB85-356723665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multiScan100</a:t>
            </a:r>
          </a:p>
        </p:txBody>
      </p:sp>
      <p:pic>
        <p:nvPicPr>
          <p:cNvPr id="4098" name="Picture 2" descr="Example Blue Square Stamp Isolated On Stock Illustration 237103729 |  Shutterstock">
            <a:extLst>
              <a:ext uri="{FF2B5EF4-FFF2-40B4-BE49-F238E27FC236}">
                <a16:creationId xmlns:a16="http://schemas.microsoft.com/office/drawing/2014/main" id="{0C6D07B6-A73A-491F-9A5E-CCC37C0B1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958" y="1186831"/>
            <a:ext cx="719086" cy="4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7EEE872-B409-4351-BF29-9EE1C724F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2256753"/>
            <a:ext cx="3149730" cy="4124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6FFA0-DA2E-42BD-A60B-7C6666ECE59D}"/>
              </a:ext>
            </a:extLst>
          </p:cNvPr>
          <p:cNvSpPr txBox="1"/>
          <p:nvPr/>
        </p:nvSpPr>
        <p:spPr bwMode="gray">
          <a:xfrm>
            <a:off x="731837" y="1988840"/>
            <a:ext cx="3743763" cy="352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buClr>
                <a:schemeClr val="bg2"/>
              </a:buClr>
            </a:pPr>
            <a:r>
              <a:rPr lang="de-DE" sz="1400" b="1" dirty="0"/>
              <a:t>Lower </a:t>
            </a:r>
            <a:r>
              <a:rPr lang="de-DE" sz="1400" b="1" dirty="0" err="1"/>
              <a:t>layers</a:t>
            </a:r>
            <a:endParaRPr lang="de-DE" sz="1400" b="1" dirty="0"/>
          </a:p>
          <a:p>
            <a:pPr algn="l">
              <a:buClr>
                <a:schemeClr val="bg2"/>
              </a:buClr>
            </a:pPr>
            <a:endParaRPr lang="de-DE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Lower -22.5° of the field of view for objects on ground level</a:t>
            </a:r>
          </a:p>
          <a:p>
            <a:pPr algn="l">
              <a:buClr>
                <a:schemeClr val="bg2"/>
              </a:buClr>
            </a:pPr>
            <a:endParaRPr lang="en-US" sz="1400" dirty="0"/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Detection of smaller obstacles on the ground like fork tines or pallets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  <a:p>
            <a:pPr marL="144000" indent="-144000">
              <a:buClr>
                <a:schemeClr val="bg2"/>
              </a:buClr>
              <a:buFont typeface="Open Sans" panose="020B0606030504020204" pitchFamily="34" charset="0"/>
              <a:buChar char="›"/>
            </a:pPr>
            <a:r>
              <a:rPr lang="en-US" sz="1400" dirty="0"/>
              <a:t>Lower layers are used for cliff detection or ramp inclination</a:t>
            </a:r>
          </a:p>
          <a:p>
            <a:pPr marL="144000" indent="-144000" algn="l">
              <a:buClr>
                <a:schemeClr val="bg2"/>
              </a:buClr>
              <a:buFont typeface="Open Sans" panose="020B0606030504020204" pitchFamily="34" charset="0"/>
              <a:buChar char="›"/>
            </a:pPr>
            <a:endParaRPr lang="en-US" sz="1400" dirty="0"/>
          </a:p>
        </p:txBody>
      </p:sp>
      <p:pic>
        <p:nvPicPr>
          <p:cNvPr id="32" name="Grafik 31" descr="Ein Bild, das Text, schwarz, weiß enthält.&#10;&#10;Automatisch generierte Beschreibung">
            <a:extLst>
              <a:ext uri="{FF2B5EF4-FFF2-40B4-BE49-F238E27FC236}">
                <a16:creationId xmlns:a16="http://schemas.microsoft.com/office/drawing/2014/main" id="{00EA2AE6-DA0B-42E6-82DF-2A20006E3D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3" y="439501"/>
            <a:ext cx="279424" cy="34009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58250CD-A0C9-481B-B609-B10582021277}"/>
              </a:ext>
            </a:extLst>
          </p:cNvPr>
          <p:cNvGrpSpPr/>
          <p:nvPr/>
        </p:nvGrpSpPr>
        <p:grpSpPr>
          <a:xfrm>
            <a:off x="5810366" y="332656"/>
            <a:ext cx="9865096" cy="8424936"/>
            <a:chOff x="2999656" y="-747464"/>
            <a:chExt cx="9865096" cy="8424936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DE93E67C-99CB-42EC-908F-0BAE8280A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4437112"/>
              <a:ext cx="220820" cy="241036"/>
            </a:xfrm>
            <a:prstGeom prst="rect">
              <a:avLst/>
            </a:prstGeom>
          </p:spPr>
        </p:pic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16F53AC-1F43-4A14-B3AA-17F8FAFC879F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502515"/>
              <a:ext cx="9333360" cy="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F42C1DE-A6BD-40EB-A205-87A9B5163A4A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31021"/>
              <a:ext cx="7699626" cy="4540141"/>
            </a:xfrm>
            <a:prstGeom prst="line">
              <a:avLst/>
            </a:prstGeom>
            <a:ln w="28575" cap="flat" cmpd="sng" algn="ctr">
              <a:solidFill>
                <a:schemeClr val="bg2">
                  <a:alpha val="30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18E2C2-2102-40C6-8FC0-926CED39DB3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3534063"/>
              <a:ext cx="9172040" cy="975057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0ABEF33-D495-45AD-B28C-7652D31E93AE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204240"/>
              <a:ext cx="7340020" cy="4713360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62B3E0E-7BA4-4F9D-90E3-D03EAA162FE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747464"/>
              <a:ext cx="6979980" cy="525658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00E3C1D-5E9B-41DD-95CB-478396C32AC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-99128"/>
              <a:ext cx="8496162" cy="4608248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6B0AB98-CBF0-4D50-9F27-AF2BC1D3AA01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32834"/>
              <a:ext cx="9172040" cy="4076286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5EB38F6-8A64-473E-8C36-1BFC4DACFCD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130556"/>
              <a:ext cx="9333360" cy="3378564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8BB2545-4738-47A6-8F48-C9FD6D1164C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1896391"/>
              <a:ext cx="9428252" cy="2612729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DF81FA-A231-47BC-8D4F-C7DBED7603D5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2627735"/>
              <a:ext cx="9644276" cy="1887990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C712729-1BDE-413E-A25B-ABDCFEB9FF57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3220476" y="4168949"/>
              <a:ext cx="9333360" cy="340171"/>
            </a:xfrm>
            <a:prstGeom prst="line">
              <a:avLst/>
            </a:prstGeom>
            <a:ln w="15875" cap="flat" cmpd="sng" algn="ctr">
              <a:solidFill>
                <a:schemeClr val="bg2">
                  <a:alpha val="3000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D41837A-47A9-48AA-99C9-5F11A3AD61D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5"/>
              <a:ext cx="9428252" cy="334044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9A01F76-FDBC-44BB-8CE6-622D3B219E4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20"/>
              <a:ext cx="9428252" cy="1072077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2C21154-84C1-41B7-9B5B-5D69FBA6843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9119"/>
              <a:ext cx="8971524" cy="1792706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9F53E3B-4DD4-41AF-A6EB-C31D1351C96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02515"/>
              <a:ext cx="8852188" cy="2484356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5F385C-2ED2-4A6D-A7B3-6F540D8807A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20476" y="4515724"/>
              <a:ext cx="8708172" cy="3161748"/>
            </a:xfrm>
            <a:prstGeom prst="line">
              <a:avLst/>
            </a:prstGeom>
            <a:ln w="15875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64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CK">
  <a:themeElements>
    <a:clrScheme name="SICK">
      <a:dk1>
        <a:sysClr val="windowText" lastClr="000000"/>
      </a:dk1>
      <a:lt1>
        <a:sysClr val="window" lastClr="FFFFFF"/>
      </a:lt1>
      <a:dk2>
        <a:srgbClr val="F39200"/>
      </a:dk2>
      <a:lt2>
        <a:srgbClr val="007CC1"/>
      </a:lt2>
      <a:accent1>
        <a:srgbClr val="42494C"/>
      </a:accent1>
      <a:accent2>
        <a:srgbClr val="737F85"/>
      </a:accent2>
      <a:accent3>
        <a:srgbClr val="A6B0BA"/>
      </a:accent3>
      <a:accent4>
        <a:srgbClr val="63B017"/>
      </a:accent4>
      <a:accent5>
        <a:srgbClr val="F5C413"/>
      </a:accent5>
      <a:accent6>
        <a:srgbClr val="EA0823"/>
      </a:accent6>
      <a:hlink>
        <a:srgbClr val="F39200"/>
      </a:hlink>
      <a:folHlink>
        <a:srgbClr val="F39200"/>
      </a:folHlink>
    </a:clrScheme>
    <a:fontScheme name="SIC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2">
            <a:alpha val="50000"/>
          </a:schemeClr>
        </a:solidFill>
        <a:ln>
          <a:noFill/>
        </a:ln>
      </a:spPr>
      <a:bodyPr lIns="72000" tIns="72000" rIns="72000" bIns="72000" rtlCol="0" anchor="ctr"/>
      <a:lstStyle>
        <a:defPPr algn="ctr">
          <a:defRPr sz="1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bg2"/>
          </a:buClr>
          <a:buFont typeface="Open Sans" panose="020B0606030504020204" pitchFamily="34" charset="0"/>
          <a:buChar char="›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4B162388-9586-5B40-A380-6891571D93C9}" vid="{02DD41FB-4EFF-AC43-956B-E144C2B5EE4A}"/>
    </a:ext>
  </a:extLst>
</a:theme>
</file>

<file path=ppt/theme/theme2.xml><?xml version="1.0" encoding="utf-8"?>
<a:theme xmlns:a="http://schemas.openxmlformats.org/drawingml/2006/main" name="Office">
  <a:themeElements>
    <a:clrScheme name="SICK">
      <a:dk1>
        <a:sysClr val="windowText" lastClr="000000"/>
      </a:dk1>
      <a:lt1>
        <a:sysClr val="window" lastClr="FFFFFF"/>
      </a:lt1>
      <a:dk2>
        <a:srgbClr val="F39200"/>
      </a:dk2>
      <a:lt2>
        <a:srgbClr val="007CC1"/>
      </a:lt2>
      <a:accent1>
        <a:srgbClr val="323C43"/>
      </a:accent1>
      <a:accent2>
        <a:srgbClr val="697987"/>
      </a:accent2>
      <a:accent3>
        <a:srgbClr val="B4BEC5"/>
      </a:accent3>
      <a:accent4>
        <a:srgbClr val="63B017"/>
      </a:accent4>
      <a:accent5>
        <a:srgbClr val="F5C413"/>
      </a:accent5>
      <a:accent6>
        <a:srgbClr val="EA0823"/>
      </a:accent6>
      <a:hlink>
        <a:srgbClr val="F39200"/>
      </a:hlink>
      <a:folHlink>
        <a:srgbClr val="F39200"/>
      </a:folHlink>
    </a:clrScheme>
    <a:fontScheme name="SIC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72000" tIns="72000" rIns="72000" bIns="72000" rtlCol="0" anchor="ctr"/>
      <a:lstStyle>
        <a:defPPr algn="ctr">
          <a:defRPr sz="1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bg2"/>
          </a:buClr>
          <a:buFont typeface="Open Sans" panose="020B0606030504020204" pitchFamily="34" charset="0"/>
          <a:buChar char="›"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ICK">
      <a:dk1>
        <a:sysClr val="windowText" lastClr="000000"/>
      </a:dk1>
      <a:lt1>
        <a:sysClr val="window" lastClr="FFFFFF"/>
      </a:lt1>
      <a:dk2>
        <a:srgbClr val="F39200"/>
      </a:dk2>
      <a:lt2>
        <a:srgbClr val="007CC1"/>
      </a:lt2>
      <a:accent1>
        <a:srgbClr val="323C43"/>
      </a:accent1>
      <a:accent2>
        <a:srgbClr val="697987"/>
      </a:accent2>
      <a:accent3>
        <a:srgbClr val="B4BEC5"/>
      </a:accent3>
      <a:accent4>
        <a:srgbClr val="63B017"/>
      </a:accent4>
      <a:accent5>
        <a:srgbClr val="F5C413"/>
      </a:accent5>
      <a:accent6>
        <a:srgbClr val="EA0823"/>
      </a:accent6>
      <a:hlink>
        <a:srgbClr val="F39200"/>
      </a:hlink>
      <a:folHlink>
        <a:srgbClr val="F39200"/>
      </a:folHlink>
    </a:clrScheme>
    <a:fontScheme name="SIC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</a:ln>
      </a:spPr>
      <a:bodyPr lIns="72000" tIns="72000" rIns="72000" bIns="72000" rtlCol="0" anchor="ctr"/>
      <a:lstStyle>
        <a:defPPr algn="ctr">
          <a:defRPr sz="1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bg2"/>
          </a:buClr>
          <a:buFont typeface="Open Sans" panose="020B0606030504020204" pitchFamily="34" charset="0"/>
          <a:buChar char="›"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<?xml version="1.0" encoding="utf-8"?>
<customUI xmlns="http://schemas.microsoft.com/office/2006/01/customui">
  <commands>
    <command idMso="ViewSlideMasterView" enabled="false"/>
  </commands>
  <ribbon startFromScratch="false">
	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04_SICK_Slide Library</Template>
  <TotalTime>41</TotalTime>
  <Words>3286</Words>
  <Application>Microsoft Office PowerPoint</Application>
  <PresentationFormat>Widescreen</PresentationFormat>
  <Paragraphs>609</Paragraphs>
  <Slides>33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Open Sans</vt:lpstr>
      <vt:lpstr>Arial</vt:lpstr>
      <vt:lpstr>Wingdings</vt:lpstr>
      <vt:lpstr>Times New Roman</vt:lpstr>
      <vt:lpstr>SICK</vt:lpstr>
      <vt:lpstr>multiScan100 Customer Presentation</vt:lpstr>
      <vt:lpstr>multiScan100 Detect, localize and secure - all in one</vt:lpstr>
      <vt:lpstr>Content</vt:lpstr>
      <vt:lpstr>1. Applications</vt:lpstr>
      <vt:lpstr>Fields of applications</vt:lpstr>
      <vt:lpstr>Technology</vt:lpstr>
      <vt:lpstr>Mobile Applications</vt:lpstr>
      <vt:lpstr>Mobile Applications</vt:lpstr>
      <vt:lpstr>Mobile Applications</vt:lpstr>
      <vt:lpstr>Mobile Applications</vt:lpstr>
      <vt:lpstr>Mobile Applications</vt:lpstr>
      <vt:lpstr>PowerPoint Presentation</vt:lpstr>
      <vt:lpstr>Focus Applications</vt:lpstr>
      <vt:lpstr>2. Product</vt:lpstr>
      <vt:lpstr>Highlights</vt:lpstr>
      <vt:lpstr>Features / Benefits</vt:lpstr>
      <vt:lpstr>Features / Benefits</vt:lpstr>
      <vt:lpstr>Features / Benefits</vt:lpstr>
      <vt:lpstr>Features / Benefits</vt:lpstr>
      <vt:lpstr>Features / Benefits</vt:lpstr>
      <vt:lpstr>Portfolio view</vt:lpstr>
      <vt:lpstr>The multiScan100</vt:lpstr>
      <vt:lpstr>Modular Concept</vt:lpstr>
      <vt:lpstr>multiScan100</vt:lpstr>
      <vt:lpstr>Accessories</vt:lpstr>
      <vt:lpstr>multiScan100 Detect, localize and secure - all in one</vt:lpstr>
      <vt:lpstr>Thank you!</vt:lpstr>
      <vt:lpstr>PowerPoint Presentation</vt:lpstr>
      <vt:lpstr>Durability!</vt:lpstr>
      <vt:lpstr>Information about Data format</vt:lpstr>
      <vt:lpstr>Measuring data with Quality!</vt:lpstr>
      <vt:lpstr>Application software</vt:lpstr>
      <vt:lpstr>Product range (technology)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in two lines</dc:title>
  <dc:creator>Carolin Osswald</dc:creator>
  <cp:lastModifiedBy>Alicia Tee</cp:lastModifiedBy>
  <cp:revision>35</cp:revision>
  <cp:lastPrinted>2019-01-07T10:07:45Z</cp:lastPrinted>
  <dcterms:created xsi:type="dcterms:W3CDTF">2022-12-01T14:09:07Z</dcterms:created>
  <dcterms:modified xsi:type="dcterms:W3CDTF">2023-07-31T23:49:33Z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62336264</vt:lpwstr>
  </property>
  <property fmtid="{D5CDD505-2E9C-101B-9397-08002B2CF9AE}" pid="3" name="NXPowerLiteSettings">
    <vt:lpwstr>C78007B004F000</vt:lpwstr>
  </property>
  <property fmtid="{D5CDD505-2E9C-101B-9397-08002B2CF9AE}" pid="4" name="NXPowerLiteVersion">
    <vt:lpwstr>D8.0.11</vt:lpwstr>
  </property>
  <property fmtid="{D5CDD505-2E9C-101B-9397-08002B2CF9AE}" pid="5" name="_AdHocReviewCycleID">
    <vt:i4>-889839973</vt:i4>
  </property>
  <property fmtid="{D5CDD505-2E9C-101B-9397-08002B2CF9AE}" pid="6" name="_NewReviewCycle">
    <vt:lpwstr/>
  </property>
  <property fmtid="{D5CDD505-2E9C-101B-9397-08002B2CF9AE}" pid="7" name="_EmailSubject">
    <vt:lpwstr>SICK$10K Website Change Con't.</vt:lpwstr>
  </property>
  <property fmtid="{D5CDD505-2E9C-101B-9397-08002B2CF9AE}" pid="8" name="_AuthorEmail">
    <vt:lpwstr>bryan.sellars@sick.com</vt:lpwstr>
  </property>
  <property fmtid="{D5CDD505-2E9C-101B-9397-08002B2CF9AE}" pid="9" name="_AuthorEmailDisplayName">
    <vt:lpwstr>Bryan Sellars</vt:lpwstr>
  </property>
  <property fmtid="{D5CDD505-2E9C-101B-9397-08002B2CF9AE}" pid="10" name="_PreviousAdHocReviewCycleID">
    <vt:i4>233251336</vt:i4>
  </property>
</Properties>
</file>